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65" r:id="rId5"/>
    <p:sldId id="270" r:id="rId6"/>
    <p:sldId id="269" r:id="rId7"/>
    <p:sldId id="272" r:id="rId8"/>
    <p:sldId id="271" r:id="rId9"/>
    <p:sldId id="266" r:id="rId10"/>
    <p:sldId id="262" r:id="rId11"/>
    <p:sldId id="263" r:id="rId12"/>
    <p:sldId id="267" r:id="rId13"/>
    <p:sldId id="259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CC"/>
    <a:srgbClr val="00FF00"/>
    <a:srgbClr val="0000CC"/>
    <a:srgbClr val="66FFFF"/>
    <a:srgbClr val="FF0066"/>
    <a:srgbClr val="CCFFCC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F67325-7BAB-40A6-87EC-FC1026B69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51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CC58-BF93-4E85-B710-6ACAF1BCA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57D1-3E8B-4096-B4F8-217958E8C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4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CABA-A317-473D-A3B7-25C6CCED0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33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33F094-D0E9-4228-9A22-7839B90E7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1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E632-994C-46D0-BB6F-C9CD804DD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4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1FD803-004D-4C3D-87D9-F63B83860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1E26-A2BA-486F-B528-4887E7B80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28CD-EBBC-4E26-B7F4-D67466CB7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55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6F3BA4-4626-4EA7-AA72-CE85D93F3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32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9D133-C68C-4A56-89C5-496B6E0DF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1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46C2D3-60D4-48A9-8636-789A9A581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7" r:id="rId2"/>
    <p:sldLayoutId id="2147483824" r:id="rId3"/>
    <p:sldLayoutId id="2147483818" r:id="rId4"/>
    <p:sldLayoutId id="2147483825" r:id="rId5"/>
    <p:sldLayoutId id="2147483819" r:id="rId6"/>
    <p:sldLayoutId id="2147483820" r:id="rId7"/>
    <p:sldLayoutId id="2147483826" r:id="rId8"/>
    <p:sldLayoutId id="2147483827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ciencespot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ddleschoolscience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ddleschoolscienc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imgres?imgurl=http://wb8.itrademarket.com/pdimage/47/1109447_triplebeambalance.gif&amp;imgrefurl=http://octaprimalestari.itrademarket.com/1109447/triple-beam-balance.htm&amp;h=375&amp;w=500&amp;sz=69&amp;tbnid=vKQPP51eExI81M:&amp;tbnh=98&amp;tbnw=130&amp;prev=/images?q=picture+of+a+triple+beam+balance&amp;usg=__WT4ZAL8bY2zKo-QqqqG0E-Y8WxA=&amp;ei=ZD-tSviQBZuetwfRvbDvCA&amp;sa=X&amp;oi=image_result&amp;resnum=1&amp;ct=image" TargetMode="Externa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imgres?imgurl=http://dl.clackamas.edu/ch104-02/images/104vol01.jpg&amp;imgrefurl=http://dl.clackamas.edu/ch104-02/volume_meas.htm&amp;h=445&amp;w=528&amp;sz=20&amp;tbnid=GC8Oc959PsX35M:&amp;tbnh=111&amp;tbnw=132&amp;prev=/images?q=picture+of+graduated+cylinder&amp;hl=en&amp;usg=__kh7VR2dQZzhmKf_IlzasMnfdqWE=&amp;ei=F0GtSrI8zq62B7XYjJII&amp;sa=X&amp;oi=image_result&amp;resnum=4&amp;ct=image" TargetMode="External"/><Relationship Id="rId3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28600" y="8382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 panose="0208090404030B020404" pitchFamily="18" charset="0"/>
              </a:rPr>
              <a:t>Tools and Measurement</a:t>
            </a:r>
          </a:p>
        </p:txBody>
      </p:sp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1219200" y="62484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</a:rPr>
              <a:t>L. </a:t>
            </a:r>
            <a:r>
              <a:rPr lang="en-US" altLang="en-US" sz="1200" i="1" dirty="0" err="1">
                <a:latin typeface="Arial" panose="020B0604020202020204" pitchFamily="34" charset="0"/>
              </a:rPr>
              <a:t>LaRosa</a:t>
            </a:r>
            <a:r>
              <a:rPr lang="en-US" altLang="en-US" sz="1200" i="1" dirty="0">
                <a:latin typeface="Arial" panose="020B0604020202020204" pitchFamily="34" charset="0"/>
              </a:rPr>
              <a:t>  http://</a:t>
            </a:r>
            <a:r>
              <a:rPr lang="en-US" altLang="en-US" sz="1200" i="1" dirty="0" err="1">
                <a:latin typeface="Arial" panose="020B0604020202020204" pitchFamily="34" charset="0"/>
              </a:rPr>
              <a:t>www.middleschoolscience.com</a:t>
            </a:r>
            <a:r>
              <a:rPr lang="en-US" altLang="en-US" sz="1200" i="1" dirty="0">
                <a:latin typeface="Arial" panose="020B0604020202020204" pitchFamily="34" charset="0"/>
              </a:rPr>
              <a:t>  for T. </a:t>
            </a:r>
            <a:r>
              <a:rPr lang="en-US" altLang="en-US" sz="1200" i="1" dirty="0" err="1">
                <a:latin typeface="Arial" panose="020B0604020202020204" pitchFamily="34" charset="0"/>
              </a:rPr>
              <a:t>Trimpe</a:t>
            </a:r>
            <a:r>
              <a:rPr lang="en-US" altLang="en-US" sz="1200" i="1" dirty="0">
                <a:latin typeface="Arial" panose="020B0604020202020204" pitchFamily="34" charset="0"/>
              </a:rPr>
              <a:t> 2008   </a:t>
            </a:r>
            <a:r>
              <a:rPr lang="en-US" altLang="en-US" sz="1200" i="1" dirty="0">
                <a:latin typeface="Arial" panose="020B0604020202020204" pitchFamily="34" charset="0"/>
                <a:hlinkClick r:id="rId2"/>
              </a:rPr>
              <a:t>http://sciencespot.net/</a:t>
            </a:r>
            <a:endParaRPr lang="en-US" altLang="en-US" sz="1200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</a:rPr>
              <a:t>Modified by Linda Williams </a:t>
            </a:r>
            <a:r>
              <a:rPr lang="en-US" altLang="en-US" sz="1200" i="1" dirty="0" smtClean="0">
                <a:latin typeface="Arial" panose="020B0604020202020204" pitchFamily="34" charset="0"/>
              </a:rPr>
              <a:t>2017</a:t>
            </a:r>
            <a:endParaRPr lang="en-US" altLang="en-US" sz="1200" i="1" dirty="0">
              <a:latin typeface="Arial" panose="020B0604020202020204" pitchFamily="34" charset="0"/>
            </a:endParaRPr>
          </a:p>
        </p:txBody>
      </p:sp>
      <p:pic>
        <p:nvPicPr>
          <p:cNvPr id="7172" name="Picture 16" descr="scistart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17"/>
          <p:cNvSpPr>
            <a:spLocks noChangeArrowheads="1" noChangeShapeType="1" noTextEdit="1"/>
          </p:cNvSpPr>
          <p:nvPr/>
        </p:nvSpPr>
        <p:spPr bwMode="auto">
          <a:xfrm>
            <a:off x="4114800" y="3200400"/>
            <a:ext cx="44958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2892AC"/>
              </a:solidFill>
              <a:latin typeface="Cooper Black" panose="0208090404030B020404" pitchFamily="18" charset="0"/>
            </a:endParaRPr>
          </a:p>
        </p:txBody>
      </p:sp>
      <p:pic>
        <p:nvPicPr>
          <p:cNvPr id="7174" name="Picture 8" descr="C:\Users\Liz\AppData\Local\Microsoft\Windows\Temporary Internet Files\Content.IE5\CPHVRLKO\MCj0229645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590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990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rgbClr val="00FF00"/>
                </a:solidFill>
                <a:effectLst/>
                <a:latin typeface="Comic Sans MS" pitchFamily="66" charset="0"/>
                <a:ea typeface="+mj-ea"/>
                <a:cs typeface="+mj-cs"/>
              </a:rPr>
              <a:t>What is Density?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Century Schoolbook" panose="02040604050505020304" pitchFamily="18" charset="0"/>
              </a:rPr>
              <a:t>DENSITY is a physical property of matter, as each element and compound has a unique density associated with it.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/>
              <a:t>physical property</a:t>
            </a:r>
            <a:r>
              <a:rPr lang="en-US" sz="2400" dirty="0"/>
              <a:t> is defined as a characteristic of matter that may be observed and measured without changing the </a:t>
            </a:r>
            <a:r>
              <a:rPr lang="en-US" sz="2400" i="1" dirty="0"/>
              <a:t>chemical</a:t>
            </a:r>
            <a:r>
              <a:rPr lang="en-US" sz="2400" dirty="0"/>
              <a:t> identity of a sample</a:t>
            </a:r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Century Schoolbook" panose="02040604050505020304" pitchFamily="18" charset="0"/>
              </a:rPr>
              <a:t>For example the known density of water is 1 g /ml.</a:t>
            </a: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Century Schoolbook" panose="02040604050505020304" pitchFamily="18" charset="0"/>
              </a:rPr>
              <a:t>You can think of density in a qualitative manner as the measure of the relative "heaviness" of objects with a constant volume.</a:t>
            </a: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0000CC"/>
                </a:solidFill>
                <a:effectLst/>
                <a:latin typeface="Comic Sans MS" pitchFamily="66" charset="0"/>
                <a:ea typeface="+mj-ea"/>
                <a:cs typeface="+mj-cs"/>
              </a:rPr>
              <a:t>Density Formula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0" y="1295400"/>
            <a:ext cx="9144000" cy="5376862"/>
          </a:xfrm>
        </p:spPr>
        <p:txBody>
          <a:bodyPr/>
          <a:lstStyle/>
          <a:p>
            <a:r>
              <a:rPr lang="en-US" altLang="en-US" sz="2800" b="1" dirty="0" smtClean="0">
                <a:latin typeface="Century Schoolbook" panose="02040604050505020304" pitchFamily="18" charset="0"/>
              </a:rPr>
              <a:t>Density is defined as the amount of matter in a given volume.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sz="2800" b="1" dirty="0" smtClean="0">
              <a:latin typeface="Century Schoolbook" panose="02040604050505020304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altLang="en-US" sz="2800" b="1" dirty="0" smtClean="0">
                <a:latin typeface="Century Schoolbook" panose="02040604050505020304" pitchFamily="18" charset="0"/>
              </a:rPr>
              <a:t>			   	Density = </a:t>
            </a:r>
            <a:r>
              <a:rPr lang="en-US" altLang="en-US" sz="2800" b="1" u="sng" dirty="0" smtClean="0">
                <a:latin typeface="Century Schoolbook" panose="02040604050505020304" pitchFamily="18" charset="0"/>
              </a:rPr>
              <a:t>mass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 sz="2800" b="1" dirty="0" smtClean="0">
                <a:latin typeface="Century Schoolbook" panose="02040604050505020304" pitchFamily="18" charset="0"/>
              </a:rPr>
              <a:t>                                           volume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sz="2800" b="1" dirty="0" smtClean="0">
              <a:latin typeface="Century Schoolbook" panose="02040604050505020304" pitchFamily="18" charset="0"/>
            </a:endParaRPr>
          </a:p>
          <a:p>
            <a:pPr algn="ctr">
              <a:buFont typeface="Wingdings 3" panose="05040102010807070707" pitchFamily="18" charset="2"/>
              <a:buNone/>
            </a:pPr>
            <a:r>
              <a:rPr lang="en-US" altLang="en-US" sz="2800" b="1" dirty="0" smtClean="0">
                <a:latin typeface="Century Schoolbook" panose="02040604050505020304" pitchFamily="18" charset="0"/>
              </a:rPr>
              <a:t>Units for density may be seen as g/ml or g/</a:t>
            </a:r>
            <a:r>
              <a:rPr lang="en-US" altLang="en-US" sz="2800" b="1" dirty="0" smtClean="0">
                <a:latin typeface="Century Schoolbook" panose="02040604050505020304" pitchFamily="18" charset="0"/>
              </a:rPr>
              <a:t>cm</a:t>
            </a:r>
            <a:r>
              <a:rPr lang="en-US" altLang="en-US" sz="2800" b="1" baseline="30000" dirty="0" smtClean="0">
                <a:latin typeface="Century Schoolbook" panose="02040604050505020304" pitchFamily="18" charset="0"/>
              </a:rPr>
              <a:t>3</a:t>
            </a:r>
          </a:p>
          <a:p>
            <a:pPr algn="ctr">
              <a:buNone/>
            </a:pPr>
            <a:r>
              <a:rPr lang="en-US" altLang="en-US" sz="2800" b="1" dirty="0" smtClean="0">
                <a:latin typeface="Century Schoolbook" panose="02040604050505020304" pitchFamily="18" charset="0"/>
              </a:rPr>
              <a:t>1 g</a:t>
            </a:r>
            <a:r>
              <a:rPr lang="en-US" altLang="en-US" sz="2800" b="1" dirty="0">
                <a:latin typeface="Century Schoolbook" panose="02040604050505020304" pitchFamily="18" charset="0"/>
              </a:rPr>
              <a:t>/</a:t>
            </a:r>
            <a:r>
              <a:rPr lang="en-US" altLang="en-US" sz="2800" b="1" dirty="0" smtClean="0">
                <a:latin typeface="Century Schoolbook" panose="02040604050505020304" pitchFamily="18" charset="0"/>
              </a:rPr>
              <a:t>ml =  1 g</a:t>
            </a:r>
            <a:r>
              <a:rPr lang="en-US" altLang="en-US" sz="2800" b="1" dirty="0">
                <a:latin typeface="Century Schoolbook" panose="02040604050505020304" pitchFamily="18" charset="0"/>
              </a:rPr>
              <a:t>/</a:t>
            </a:r>
            <a:r>
              <a:rPr lang="en-US" altLang="en-US" sz="2800" b="1" dirty="0" smtClean="0">
                <a:latin typeface="Century Schoolbook" panose="02040604050505020304" pitchFamily="18" charset="0"/>
              </a:rPr>
              <a:t>cm</a:t>
            </a:r>
            <a:r>
              <a:rPr lang="en-US" altLang="en-US" sz="2800" b="1" baseline="30000" dirty="0" smtClean="0">
                <a:latin typeface="Century Schoolbook" panose="02040604050505020304" pitchFamily="18" charset="0"/>
              </a:rPr>
              <a:t>3</a:t>
            </a:r>
          </a:p>
          <a:p>
            <a:pPr algn="ctr">
              <a:buNone/>
            </a:pPr>
            <a:endParaRPr lang="en-US" altLang="en-US" sz="2800" b="1" baseline="30000" dirty="0">
              <a:latin typeface="Century Schoolbook" panose="02040604050505020304" pitchFamily="18" charset="0"/>
            </a:endParaRPr>
          </a:p>
          <a:p>
            <a:pPr algn="ctr">
              <a:buNone/>
            </a:pPr>
            <a:endParaRPr lang="en-US" altLang="en-US" sz="2800" b="1" baseline="30000" dirty="0" smtClean="0">
              <a:latin typeface="Century Schoolbook" panose="02040604050505020304" pitchFamily="18" charset="0"/>
            </a:endParaRPr>
          </a:p>
          <a:p>
            <a:pPr algn="ctr">
              <a:buNone/>
            </a:pPr>
            <a:endParaRPr lang="en-US" altLang="en-US" sz="2800" b="1" baseline="30000" dirty="0">
              <a:latin typeface="Century Schoolbook" panose="02040604050505020304" pitchFamily="18" charset="0"/>
            </a:endParaRPr>
          </a:p>
          <a:p>
            <a:pPr algn="ctr">
              <a:buNone/>
            </a:pPr>
            <a:endParaRPr lang="en-US" altLang="en-US" sz="2800" b="1" baseline="30000" dirty="0" smtClean="0">
              <a:latin typeface="Century Schoolbook" panose="02040604050505020304" pitchFamily="18" charset="0"/>
            </a:endParaRPr>
          </a:p>
          <a:p>
            <a:endParaRPr lang="en-US" altLang="en-US" sz="2800" b="1" dirty="0" smtClean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000" smtClean="0">
                <a:solidFill>
                  <a:srgbClr val="66FFFF"/>
                </a:solidFill>
                <a:effectLst/>
                <a:latin typeface="Comic Sans MS" pitchFamily="66" charset="0"/>
                <a:ea typeface="+mj-ea"/>
                <a:cs typeface="+mj-cs"/>
              </a:rPr>
              <a:t>Density in Comparison to Water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altLang="en-US" sz="3200" smtClean="0">
                <a:latin typeface="Century Schoolbook" panose="02040604050505020304" pitchFamily="18" charset="0"/>
              </a:rPr>
              <a:t>In chemistry, the density of many substances is compared to the density of water. Does an object float on water or sink in the water? If an object such as a piece of wood floats on water it is less dense than water vs. if a rock sinks, it is more dense than water. </a:t>
            </a:r>
          </a:p>
          <a:p>
            <a:endParaRPr lang="en-US" altLang="en-US" sz="3200" smtClean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609600" y="6096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entury Schoolbook" panose="02040604050505020304" pitchFamily="18" charset="0"/>
              </a:rPr>
              <a:t>Will it float in water?  Determine if the following shapes will float in water by calculating the density for each item. D = M / V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533400" y="2209800"/>
            <a:ext cx="1447800" cy="14478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2209800"/>
            <a:ext cx="1447800" cy="1447800"/>
          </a:xfrm>
          <a:prstGeom prst="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Flowchart: Magnetic Disk 12"/>
          <p:cNvSpPr/>
          <p:nvPr/>
        </p:nvSpPr>
        <p:spPr>
          <a:xfrm>
            <a:off x="4953000" y="2209800"/>
            <a:ext cx="1524000" cy="1447800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7239000" y="2133600"/>
            <a:ext cx="1219200" cy="1524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381000" y="43434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Mass: </a:t>
            </a:r>
            <a:r>
              <a:rPr lang="en-US" altLang="en-US" sz="1800">
                <a:latin typeface="Arial" panose="020B0604020202020204" pitchFamily="34" charset="0"/>
              </a:rPr>
              <a:t>15 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Volume:</a:t>
            </a:r>
            <a:r>
              <a:rPr lang="en-US" altLang="en-US" sz="1800">
                <a:latin typeface="Arial" panose="020B0604020202020204" pitchFamily="34" charset="0"/>
              </a:rPr>
              <a:t> 20 mL</a:t>
            </a:r>
          </a:p>
        </p:txBody>
      </p:sp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2590800" y="43434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Mass: </a:t>
            </a:r>
            <a:r>
              <a:rPr lang="en-US" altLang="en-US" sz="1800">
                <a:latin typeface="Arial" panose="020B0604020202020204" pitchFamily="34" charset="0"/>
              </a:rPr>
              <a:t>1000 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Volume:</a:t>
            </a:r>
            <a:r>
              <a:rPr lang="en-US" altLang="en-US" sz="1800">
                <a:latin typeface="Arial" panose="020B0604020202020204" pitchFamily="34" charset="0"/>
              </a:rPr>
              <a:t> 50 mL</a:t>
            </a:r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4724400" y="43434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Mass: </a:t>
            </a:r>
            <a:r>
              <a:rPr lang="en-US" altLang="en-US" sz="1800">
                <a:latin typeface="Arial" panose="020B0604020202020204" pitchFamily="34" charset="0"/>
              </a:rPr>
              <a:t>225 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Volume:</a:t>
            </a:r>
            <a:r>
              <a:rPr lang="en-US" altLang="en-US" sz="1800">
                <a:latin typeface="Arial" panose="020B0604020202020204" pitchFamily="34" charset="0"/>
              </a:rPr>
              <a:t> 100 mL</a:t>
            </a:r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7010400" y="434340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Mass: </a:t>
            </a:r>
            <a:r>
              <a:rPr lang="en-US" altLang="en-US" sz="1800">
                <a:latin typeface="Arial" panose="020B0604020202020204" pitchFamily="34" charset="0"/>
              </a:rPr>
              <a:t>10 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Volume:</a:t>
            </a:r>
            <a:r>
              <a:rPr lang="en-US" altLang="en-US" sz="1800">
                <a:latin typeface="Arial" panose="020B0604020202020204" pitchFamily="34" charset="0"/>
              </a:rPr>
              <a:t> 200 mL</a:t>
            </a:r>
          </a:p>
        </p:txBody>
      </p:sp>
      <p:sp>
        <p:nvSpPr>
          <p:cNvPr id="16396" name="TextBox 19"/>
          <p:cNvSpPr txBox="1">
            <a:spLocks noChangeArrowheads="1"/>
          </p:cNvSpPr>
          <p:nvPr/>
        </p:nvSpPr>
        <p:spPr bwMode="auto">
          <a:xfrm>
            <a:off x="2514600" y="6172200"/>
            <a:ext cx="472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  <a:hlinkClick r:id="rId2"/>
              </a:rPr>
              <a:t>www.middleschoolscience.com</a:t>
            </a:r>
            <a:r>
              <a:rPr lang="en-US" altLang="en-US" sz="1400">
                <a:latin typeface="Arial" panose="020B0604020202020204" pitchFamily="34" charset="0"/>
              </a:rPr>
              <a:t>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609600" y="6096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entury Schoolbook" panose="02040604050505020304" pitchFamily="18" charset="0"/>
              </a:rPr>
              <a:t>Will it float in water?  Determine if the following shapes will float in water by calculating the density for each item. D = M / V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533400" y="2209800"/>
            <a:ext cx="1447800" cy="14478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2209800"/>
            <a:ext cx="1447800" cy="1447800"/>
          </a:xfrm>
          <a:prstGeom prst="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Flowchart: Magnetic Disk 12"/>
          <p:cNvSpPr/>
          <p:nvPr/>
        </p:nvSpPr>
        <p:spPr>
          <a:xfrm>
            <a:off x="4953000" y="2209800"/>
            <a:ext cx="1524000" cy="1447800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7239000" y="2133600"/>
            <a:ext cx="1219200" cy="1524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24" name="TextBox 14"/>
          <p:cNvSpPr txBox="1">
            <a:spLocks noChangeArrowheads="1"/>
          </p:cNvSpPr>
          <p:nvPr/>
        </p:nvSpPr>
        <p:spPr bwMode="auto">
          <a:xfrm>
            <a:off x="228600" y="4343400"/>
            <a:ext cx="19812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Mass: </a:t>
            </a:r>
            <a:r>
              <a:rPr lang="en-US" dirty="0"/>
              <a:t>15 g</a:t>
            </a:r>
          </a:p>
          <a:p>
            <a:pPr eaLnBrk="1" hangingPunct="1">
              <a:defRPr/>
            </a:pPr>
            <a:r>
              <a:rPr lang="en-US" b="1" dirty="0"/>
              <a:t>Volume:</a:t>
            </a:r>
            <a:r>
              <a:rPr lang="en-US" dirty="0"/>
              <a:t> 20 </a:t>
            </a:r>
            <a:r>
              <a:rPr lang="en-US" dirty="0" err="1"/>
              <a:t>mL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Density: </a:t>
            </a:r>
          </a:p>
          <a:p>
            <a:pPr algn="ctr" eaLnBrk="1" hangingPunct="1">
              <a:defRPr/>
            </a:pPr>
            <a:r>
              <a:rPr lang="en-US" dirty="0"/>
              <a:t>0.75 g/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9225" name="TextBox 15"/>
          <p:cNvSpPr txBox="1">
            <a:spLocks noChangeArrowheads="1"/>
          </p:cNvSpPr>
          <p:nvPr/>
        </p:nvSpPr>
        <p:spPr bwMode="auto">
          <a:xfrm>
            <a:off x="2362200" y="4343400"/>
            <a:ext cx="20574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Mass: </a:t>
            </a:r>
            <a:r>
              <a:rPr lang="en-US" dirty="0"/>
              <a:t>1000 g</a:t>
            </a:r>
          </a:p>
          <a:p>
            <a:pPr eaLnBrk="1" hangingPunct="1">
              <a:defRPr/>
            </a:pPr>
            <a:r>
              <a:rPr lang="en-US" b="1" dirty="0"/>
              <a:t>Volume:</a:t>
            </a:r>
            <a:r>
              <a:rPr lang="en-US" dirty="0"/>
              <a:t> 50 </a:t>
            </a:r>
            <a:r>
              <a:rPr lang="en-US" dirty="0" err="1"/>
              <a:t>mL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Density: </a:t>
            </a:r>
          </a:p>
          <a:p>
            <a:pPr algn="ctr" eaLnBrk="1" hangingPunct="1">
              <a:defRPr/>
            </a:pPr>
            <a:r>
              <a:rPr lang="en-US" dirty="0"/>
              <a:t>20.0 g/</a:t>
            </a:r>
            <a:r>
              <a:rPr lang="en-US" dirty="0" err="1"/>
              <a:t>mL</a:t>
            </a:r>
            <a:r>
              <a:rPr lang="en-US" dirty="0"/>
              <a:t> </a:t>
            </a:r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>
            <a:off x="4648200" y="4343400"/>
            <a:ext cx="21336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Mass: </a:t>
            </a:r>
            <a:r>
              <a:rPr lang="en-US" dirty="0"/>
              <a:t>225 g</a:t>
            </a:r>
          </a:p>
          <a:p>
            <a:pPr eaLnBrk="1" hangingPunct="1">
              <a:defRPr/>
            </a:pPr>
            <a:r>
              <a:rPr lang="en-US" b="1" dirty="0"/>
              <a:t>Volume:</a:t>
            </a:r>
            <a:r>
              <a:rPr lang="en-US" dirty="0"/>
              <a:t> 100 </a:t>
            </a:r>
            <a:r>
              <a:rPr lang="en-US" dirty="0" err="1"/>
              <a:t>mL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Density: </a:t>
            </a:r>
          </a:p>
          <a:p>
            <a:pPr algn="ctr" eaLnBrk="1" hangingPunct="1">
              <a:defRPr/>
            </a:pPr>
            <a:r>
              <a:rPr lang="en-US" dirty="0"/>
              <a:t>2.25 g/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9227" name="TextBox 17"/>
          <p:cNvSpPr txBox="1">
            <a:spLocks noChangeArrowheads="1"/>
          </p:cNvSpPr>
          <p:nvPr/>
        </p:nvSpPr>
        <p:spPr bwMode="auto">
          <a:xfrm>
            <a:off x="6934200" y="4343400"/>
            <a:ext cx="20574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Mass: </a:t>
            </a:r>
            <a:r>
              <a:rPr lang="en-US" dirty="0"/>
              <a:t>10 g</a:t>
            </a:r>
          </a:p>
          <a:p>
            <a:pPr eaLnBrk="1" hangingPunct="1">
              <a:defRPr/>
            </a:pPr>
            <a:r>
              <a:rPr lang="en-US" b="1" dirty="0"/>
              <a:t>Volume:</a:t>
            </a:r>
            <a:r>
              <a:rPr lang="en-US" dirty="0"/>
              <a:t> 200 </a:t>
            </a:r>
            <a:r>
              <a:rPr lang="en-US" dirty="0" err="1"/>
              <a:t>mL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Density:  </a:t>
            </a:r>
          </a:p>
          <a:p>
            <a:pPr algn="ctr" eaLnBrk="1" hangingPunct="1">
              <a:defRPr/>
            </a:pPr>
            <a:r>
              <a:rPr lang="en-US" dirty="0"/>
              <a:t>0.05 g/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17420" name="TextBox 19"/>
          <p:cNvSpPr txBox="1">
            <a:spLocks noChangeArrowheads="1"/>
          </p:cNvSpPr>
          <p:nvPr/>
        </p:nvSpPr>
        <p:spPr bwMode="auto">
          <a:xfrm>
            <a:off x="2514600" y="6400800"/>
            <a:ext cx="472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  <a:hlinkClick r:id="rId2"/>
              </a:rPr>
              <a:t>www.middleschoolscience.com</a:t>
            </a:r>
            <a:r>
              <a:rPr lang="en-US" altLang="en-US" sz="1400">
                <a:latin typeface="Arial" panose="020B0604020202020204" pitchFamily="34" charset="0"/>
              </a:rPr>
              <a:t> 2008</a:t>
            </a:r>
          </a:p>
        </p:txBody>
      </p:sp>
      <p:sp>
        <p:nvSpPr>
          <p:cNvPr id="9229" name="TextBox 18"/>
          <p:cNvSpPr txBox="1">
            <a:spLocks noChangeArrowheads="1"/>
          </p:cNvSpPr>
          <p:nvPr/>
        </p:nvSpPr>
        <p:spPr bwMode="auto">
          <a:xfrm>
            <a:off x="914400" y="594360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If the density is less than 1.0 g/cm</a:t>
            </a: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 then it will float. 1 g/mL = 1 g/cm</a:t>
            </a: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0166635">
            <a:off x="402052" y="2357490"/>
            <a:ext cx="165782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+mn-ea"/>
              </a:rPr>
              <a:t>Float</a:t>
            </a:r>
          </a:p>
        </p:txBody>
      </p:sp>
      <p:sp>
        <p:nvSpPr>
          <p:cNvPr id="16" name="Rectangle 15"/>
          <p:cNvSpPr/>
          <p:nvPr/>
        </p:nvSpPr>
        <p:spPr>
          <a:xfrm rot="20166635">
            <a:off x="7031452" y="2281291"/>
            <a:ext cx="165782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+mn-ea"/>
              </a:rPr>
              <a:t>Float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92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9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allAtOnce" animBg="1"/>
      <p:bldP spid="9225" grpId="0" build="allAtOnce" animBg="1"/>
      <p:bldP spid="9226" grpId="0" build="allAtOnce" animBg="1"/>
      <p:bldP spid="9227" grpId="0" build="allAtOnce" animBg="1"/>
      <p:bldP spid="92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944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FF00"/>
                </a:solidFill>
                <a:effectLst/>
                <a:latin typeface="Comic Sans MS" pitchFamily="66" charset="0"/>
                <a:ea typeface="+mj-ea"/>
                <a:cs typeface="+mj-cs"/>
              </a:rPr>
              <a:t>The International System of Units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481138"/>
            <a:ext cx="8686800" cy="4005262"/>
          </a:xfrm>
        </p:spPr>
        <p:txBody>
          <a:bodyPr/>
          <a:lstStyle/>
          <a:p>
            <a:r>
              <a:rPr lang="en-US" altLang="en-US" sz="2800" b="1" smtClean="0">
                <a:latin typeface="Century Schoolbook" panose="02040604050505020304" pitchFamily="18" charset="0"/>
              </a:rPr>
              <a:t>In the late 1700s, the French Academy of Sciences set out to make a simple and reliable measurement system. This system is now the International System of Units (SI).</a:t>
            </a:r>
          </a:p>
          <a:p>
            <a:endParaRPr lang="en-US" altLang="en-US" sz="2800" b="1" smtClean="0">
              <a:latin typeface="Century Schoolbook" panose="02040604050505020304" pitchFamily="18" charset="0"/>
            </a:endParaRPr>
          </a:p>
          <a:p>
            <a:r>
              <a:rPr lang="en-US" altLang="en-US" sz="2800" b="1" smtClean="0">
                <a:latin typeface="Century Schoolbook" panose="02040604050505020304" pitchFamily="18" charset="0"/>
              </a:rPr>
              <a:t>Because all SI units are expressed in multiples of 10, changing from one unit to another is easy.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i="1" smtClean="0">
                <a:latin typeface="Century Schoolbook" panose="02040604050505020304" pitchFamily="18" charset="0"/>
              </a:rPr>
              <a:t>Length  or distance is measured in meters (m).</a:t>
            </a:r>
          </a:p>
          <a:p>
            <a:r>
              <a:rPr lang="en-US" altLang="en-US" sz="2800" b="1" i="1" smtClean="0">
                <a:latin typeface="Century Schoolbook" panose="02040604050505020304" pitchFamily="18" charset="0"/>
              </a:rPr>
              <a:t>A </a:t>
            </a:r>
            <a:r>
              <a:rPr lang="en-US" altLang="en-US" sz="2800" b="1" i="1" u="sng" smtClean="0">
                <a:solidFill>
                  <a:srgbClr val="FF6600"/>
                </a:solidFill>
                <a:latin typeface="Century Schoolbook" panose="02040604050505020304" pitchFamily="18" charset="0"/>
              </a:rPr>
              <a:t>mete</a:t>
            </a:r>
            <a:r>
              <a:rPr lang="en-US" altLang="en-US" sz="2800" b="1" i="1" smtClean="0">
                <a:solidFill>
                  <a:srgbClr val="FF6600"/>
                </a:solidFill>
                <a:latin typeface="Century Schoolbook" panose="02040604050505020304" pitchFamily="18" charset="0"/>
              </a:rPr>
              <a:t>r </a:t>
            </a:r>
            <a:r>
              <a:rPr lang="en-US" altLang="en-US" sz="2800" b="1" i="1" smtClean="0">
                <a:latin typeface="Century Schoolbook" panose="02040604050505020304" pitchFamily="18" charset="0"/>
              </a:rPr>
              <a:t>is the </a:t>
            </a:r>
            <a:r>
              <a:rPr lang="en-US" altLang="en-US" sz="2800" b="1" i="1" u="sng" smtClean="0">
                <a:solidFill>
                  <a:srgbClr val="FF6600"/>
                </a:solidFill>
                <a:latin typeface="Century Schoolbook" panose="02040604050505020304" pitchFamily="18" charset="0"/>
              </a:rPr>
              <a:t>basic SI unit</a:t>
            </a:r>
            <a:r>
              <a:rPr lang="en-US" altLang="en-US" sz="2800" b="1" i="1" smtClean="0">
                <a:latin typeface="Century Schoolbook" panose="02040604050505020304" pitchFamily="18" charset="0"/>
              </a:rPr>
              <a:t> of </a:t>
            </a:r>
            <a:r>
              <a:rPr lang="en-US" altLang="en-US" sz="2800" b="1" i="1" u="sng" smtClean="0">
                <a:solidFill>
                  <a:srgbClr val="FF6600"/>
                </a:solidFill>
                <a:latin typeface="Century Schoolbook" panose="02040604050505020304" pitchFamily="18" charset="0"/>
              </a:rPr>
              <a:t>length</a:t>
            </a:r>
            <a:r>
              <a:rPr lang="en-US" altLang="en-US" sz="2800" b="1" i="1" smtClean="0">
                <a:latin typeface="Century Schoolbook" panose="02040604050505020304" pitchFamily="18" charset="0"/>
              </a:rPr>
              <a:t>. Other SI units of length are larger or smaller than the meter by multiples of 10.</a:t>
            </a:r>
          </a:p>
          <a:p>
            <a:endParaRPr lang="en-US" altLang="en-US" sz="2800" b="1" i="1" smtClean="0">
              <a:latin typeface="Century Schoolbook" panose="02040604050505020304" pitchFamily="18" charset="0"/>
            </a:endParaRPr>
          </a:p>
          <a:p>
            <a:r>
              <a:rPr lang="en-US" altLang="en-US" sz="2800" b="1" i="1" smtClean="0">
                <a:latin typeface="Century Schoolbook" panose="02040604050505020304" pitchFamily="18" charset="0"/>
              </a:rPr>
              <a:t>Ex-  1 m = 10 decimeter</a:t>
            </a:r>
          </a:p>
          <a:p>
            <a:r>
              <a:rPr lang="en-US" altLang="en-US" sz="2800" b="1" i="1" smtClean="0">
                <a:latin typeface="Century Schoolbook" panose="02040604050505020304" pitchFamily="18" charset="0"/>
              </a:rPr>
              <a:t>       1 m = 100 centimeters</a:t>
            </a:r>
          </a:p>
          <a:p>
            <a:r>
              <a:rPr lang="en-US" altLang="en-US" sz="2800" b="1" i="1" smtClean="0">
                <a:latin typeface="Century Schoolbook" panose="02040604050505020304" pitchFamily="18" charset="0"/>
              </a:rPr>
              <a:t>       1 m = 1000 mm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rgbClr val="0000CC"/>
                </a:solidFill>
                <a:latin typeface="Comic Sans MS" pitchFamily="66" charset="0"/>
                <a:ea typeface="+mj-ea"/>
                <a:cs typeface="+mj-cs"/>
              </a:rPr>
              <a:t>Length</a:t>
            </a:r>
            <a:endParaRPr lang="en-US" sz="6000" dirty="0">
              <a:solidFill>
                <a:srgbClr val="0000CC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81000" y="152400"/>
            <a:ext cx="8229600" cy="6397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6600" dirty="0" smtClean="0">
                <a:solidFill>
                  <a:srgbClr val="66FFFF"/>
                </a:solidFill>
                <a:effectLst/>
                <a:latin typeface="Comic Sans MS" pitchFamily="66" charset="0"/>
                <a:ea typeface="+mj-ea"/>
                <a:cs typeface="+mj-cs"/>
              </a:rPr>
              <a:t> MASS</a:t>
            </a:r>
          </a:p>
        </p:txBody>
      </p:sp>
      <p:sp>
        <p:nvSpPr>
          <p:cNvPr id="16386" name="Rectangle 5"/>
          <p:cNvSpPr>
            <a:spLocks noGrp="1"/>
          </p:cNvSpPr>
          <p:nvPr>
            <p:ph type="body" sz="half" idx="4294967295"/>
          </p:nvPr>
        </p:nvSpPr>
        <p:spPr>
          <a:xfrm>
            <a:off x="0" y="533400"/>
            <a:ext cx="4572000" cy="5334000"/>
          </a:xfrm>
        </p:spPr>
        <p:txBody>
          <a:bodyPr/>
          <a:lstStyle/>
          <a:p>
            <a:pPr>
              <a:buFont typeface="Wingdings 3" charset="0"/>
              <a:buChar char=""/>
              <a:defRPr/>
            </a:pPr>
            <a:endParaRPr lang="en-US" sz="24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r>
              <a:rPr lang="en-US" sz="2000" b="1" dirty="0">
                <a:latin typeface="Century Schoolbook" charset="0"/>
                <a:ea typeface="ＭＳ Ｐゴシック" charset="0"/>
              </a:rPr>
              <a:t>Mass  can be defined as the amount of matter in an object. The </a:t>
            </a:r>
            <a:r>
              <a:rPr lang="en-US" sz="2000" b="1" u="sng" dirty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kilogram</a:t>
            </a:r>
            <a:r>
              <a:rPr lang="en-US" sz="2000" b="1" dirty="0">
                <a:latin typeface="Century Schoolbook" charset="0"/>
                <a:ea typeface="ＭＳ Ｐゴシック" charset="0"/>
              </a:rPr>
              <a:t> is the </a:t>
            </a:r>
            <a:r>
              <a:rPr lang="en-US" sz="2000" b="1" dirty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basic SI unit </a:t>
            </a:r>
            <a:r>
              <a:rPr lang="en-US" sz="2000" b="1" dirty="0">
                <a:latin typeface="Century Schoolbook" charset="0"/>
                <a:ea typeface="ＭＳ Ｐゴシック" charset="0"/>
              </a:rPr>
              <a:t>for </a:t>
            </a:r>
            <a:r>
              <a:rPr lang="en-US" sz="2000" b="1" dirty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mass</a:t>
            </a:r>
            <a:r>
              <a:rPr lang="en-US" sz="2000" b="1" dirty="0">
                <a:latin typeface="Century Schoolbook" charset="0"/>
                <a:ea typeface="ＭＳ Ｐゴシック" charset="0"/>
              </a:rPr>
              <a:t>.</a:t>
            </a:r>
          </a:p>
          <a:p>
            <a:pPr>
              <a:buFont typeface="Wingdings 3" charset="0"/>
              <a:buNone/>
              <a:defRPr/>
            </a:pPr>
            <a:endParaRPr lang="en-US" sz="20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r>
              <a:rPr lang="en-US" sz="2000" b="1" dirty="0">
                <a:latin typeface="Century Schoolbook" charset="0"/>
                <a:ea typeface="ＭＳ Ｐゴシック" charset="0"/>
              </a:rPr>
              <a:t>The kilogram is used to describe the mass of large objects</a:t>
            </a:r>
            <a:r>
              <a:rPr lang="en-US" sz="2000" b="1" dirty="0" smtClean="0">
                <a:latin typeface="Century Schoolbook" charset="0"/>
                <a:ea typeface="ＭＳ Ｐゴシック" charset="0"/>
              </a:rPr>
              <a:t>.</a:t>
            </a:r>
          </a:p>
          <a:p>
            <a:pPr>
              <a:buFont typeface="Wingdings 3" charset="0"/>
              <a:buChar char=""/>
              <a:defRPr/>
            </a:pPr>
            <a:endParaRPr lang="en-US" sz="2000" b="1" dirty="0" smtClean="0">
              <a:latin typeface="Century Schoolbook" charset="0"/>
              <a:ea typeface="ＭＳ Ｐゴシック" charset="0"/>
            </a:endParaRPr>
          </a:p>
          <a:p>
            <a:pPr marL="109537" indent="0">
              <a:buFont typeface="Wingdings 3" charset="0"/>
              <a:buNone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Tools in Science that we use to measure mass in grams (g):</a:t>
            </a:r>
            <a:endParaRPr lang="en-US" sz="20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Triple Beam Balance </a:t>
            </a:r>
          </a:p>
          <a:p>
            <a:pPr>
              <a:buFont typeface="Wingdings 3" charset="0"/>
              <a:buChar char=""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Top Loading Balance (Digital Balance</a:t>
            </a:r>
            <a:r>
              <a:rPr lang="en-US" sz="2400" b="1" dirty="0" smtClean="0">
                <a:latin typeface="Century Schoolbook" charset="0"/>
                <a:ea typeface="ＭＳ Ｐゴシック" charset="0"/>
              </a:rPr>
              <a:t>)</a:t>
            </a:r>
            <a:endParaRPr lang="en-US" sz="24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endParaRPr lang="en-US" sz="2400" b="1" dirty="0">
              <a:latin typeface="Century Schoolbook" charset="0"/>
              <a:ea typeface="ＭＳ Ｐゴシック" charset="0"/>
            </a:endParaRPr>
          </a:p>
        </p:txBody>
      </p:sp>
      <p:sp>
        <p:nvSpPr>
          <p:cNvPr id="1024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r>
              <a:rPr lang="en-US" altLang="en-US" sz="2800" b="1" smtClean="0">
                <a:latin typeface="Century Schoolbook" panose="02040604050505020304" pitchFamily="18" charset="0"/>
              </a:rPr>
              <a:t>1000 g = 1 kg </a:t>
            </a:r>
          </a:p>
          <a:p>
            <a:r>
              <a:rPr lang="en-US" altLang="en-US" sz="2800" b="1" smtClean="0">
                <a:latin typeface="Century Schoolbook" panose="02040604050505020304" pitchFamily="18" charset="0"/>
              </a:rPr>
              <a:t>1 mg = .000001 kg</a:t>
            </a:r>
          </a:p>
          <a:p>
            <a:r>
              <a:rPr lang="en-US" altLang="en-US" sz="2800" b="1" smtClean="0">
                <a:latin typeface="Century Schoolbook" panose="02040604050505020304" pitchFamily="18" charset="0"/>
              </a:rPr>
              <a:t>1 metric ton = 1000 kg</a:t>
            </a:r>
          </a:p>
          <a:p>
            <a:endParaRPr lang="en-US" altLang="en-US" sz="2800" b="1" smtClean="0">
              <a:latin typeface="Century Schoolbook" panose="02040604050505020304" pitchFamily="18" charset="0"/>
            </a:endParaRPr>
          </a:p>
          <a:p>
            <a:endParaRPr lang="en-US" altLang="en-US" sz="2800" b="1" smtClean="0">
              <a:latin typeface="Century Schoolbook" panose="02040604050505020304" pitchFamily="18" charset="0"/>
            </a:endParaRPr>
          </a:p>
        </p:txBody>
      </p:sp>
      <p:pic>
        <p:nvPicPr>
          <p:cNvPr id="10245" name="Picture 8" descr="http://octaprimalestari.itrademarket.com/1109447/triple-beam-balance.ht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733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dirty="0" smtClean="0">
                <a:solidFill>
                  <a:srgbClr val="0000CC"/>
                </a:solidFill>
                <a:effectLst/>
                <a:latin typeface="Comic Sans MS" pitchFamily="66" charset="0"/>
                <a:ea typeface="ＭＳ Ｐゴシック" charset="0"/>
              </a:rPr>
              <a:t>MASS</a:t>
            </a:r>
            <a:r>
              <a:rPr lang="en-US" sz="4400" dirty="0" smtClean="0">
                <a:solidFill>
                  <a:srgbClr val="66FFFF"/>
                </a:solidFill>
                <a:effectLst/>
                <a:latin typeface="Comic Sans MS" pitchFamily="66" charset="0"/>
                <a:ea typeface="ＭＳ Ｐゴシック" charset="0"/>
              </a:rPr>
              <a:t>  </a:t>
            </a:r>
            <a:r>
              <a:rPr lang="en-US" sz="4400" dirty="0" smtClean="0">
                <a:solidFill>
                  <a:srgbClr val="FF33CC"/>
                </a:solidFill>
                <a:effectLst/>
                <a:latin typeface="Comic Sans MS" pitchFamily="66" charset="0"/>
                <a:ea typeface="ＭＳ Ｐゴシック" charset="0"/>
              </a:rPr>
              <a:t>vs.</a:t>
            </a:r>
            <a:r>
              <a:rPr lang="en-US" sz="4400" dirty="0" smtClean="0">
                <a:solidFill>
                  <a:srgbClr val="66FFFF"/>
                </a:solidFill>
                <a:effectLst/>
                <a:latin typeface="Comic Sans MS" pitchFamily="66" charset="0"/>
                <a:ea typeface="ＭＳ Ｐゴシック" charset="0"/>
              </a:rPr>
              <a:t> </a:t>
            </a:r>
            <a:r>
              <a:rPr lang="en-US" sz="4400" dirty="0" smtClean="0">
                <a:solidFill>
                  <a:srgbClr val="00FF00"/>
                </a:solidFill>
                <a:effectLst/>
                <a:latin typeface="Comic Sans MS" pitchFamily="66" charset="0"/>
                <a:ea typeface="ＭＳ Ｐゴシック" charset="0"/>
              </a:rPr>
              <a:t>Weight</a:t>
            </a:r>
            <a:endParaRPr lang="en-US" dirty="0">
              <a:solidFill>
                <a:srgbClr val="00FF00"/>
              </a:solidFill>
              <a:ea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371475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Unlike weight mass does not depend on gravity.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800" b="1" dirty="0" smtClean="0">
              <a:latin typeface="Century Schoolbook" panose="02040604050505020304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Weight is measured using a balance.</a:t>
            </a:r>
          </a:p>
          <a:p>
            <a:pPr lvl="1"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Top Loading Balance </a:t>
            </a: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(Digital </a:t>
            </a: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Balance)</a:t>
            </a:r>
          </a:p>
          <a:p>
            <a:pPr lvl="1"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Triple Beam Balance</a:t>
            </a:r>
          </a:p>
          <a:p>
            <a:pPr lvl="1">
              <a:defRPr/>
            </a:pPr>
            <a:endParaRPr lang="en-US" sz="1800" b="1" dirty="0" smtClean="0">
              <a:latin typeface="Century Schoolbook" panose="02040604050505020304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Measurement is in grams (g)</a:t>
            </a:r>
            <a:endParaRPr lang="en-US" sz="1800" b="1" dirty="0">
              <a:latin typeface="Century Schoolbook" panose="02040604050505020304" pitchFamily="18" charset="0"/>
              <a:ea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337050" cy="4090988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Weight is the measure of the gravitational pull on matter.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800" b="1" dirty="0" smtClean="0">
              <a:latin typeface="Century Schoolbook" panose="02040604050505020304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Weight depends on gravity.</a:t>
            </a:r>
          </a:p>
          <a:p>
            <a:pPr>
              <a:defRPr/>
            </a:pPr>
            <a:endParaRPr lang="en-US" sz="1800" b="1" dirty="0" smtClean="0">
              <a:latin typeface="Century Schoolbook" panose="02040604050505020304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Weight is measure using scale or spring scale.</a:t>
            </a:r>
          </a:p>
          <a:p>
            <a:pPr>
              <a:defRPr/>
            </a:pPr>
            <a:endParaRPr lang="en-US" sz="1800" b="1" dirty="0" smtClean="0">
              <a:latin typeface="Century Schoolbook" panose="02040604050505020304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>
                <a:latin typeface="Century Schoolbook" panose="02040604050505020304" pitchFamily="18" charset="0"/>
                <a:ea typeface="ＭＳ Ｐゴシック" charset="0"/>
              </a:rPr>
              <a:t>M</a:t>
            </a: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easurement is in pounds (</a:t>
            </a:r>
            <a:r>
              <a:rPr lang="en-US" sz="1800" b="1" dirty="0" err="1" smtClean="0">
                <a:latin typeface="Century Schoolbook" panose="02040604050505020304" pitchFamily="18" charset="0"/>
                <a:ea typeface="ＭＳ Ｐゴシック" charset="0"/>
              </a:rPr>
              <a:t>lbs</a:t>
            </a:r>
            <a:r>
              <a:rPr lang="en-US" sz="1800" b="1" dirty="0" smtClean="0">
                <a:latin typeface="Century Schoolbook" panose="02040604050505020304" pitchFamily="18" charset="0"/>
                <a:ea typeface="ＭＳ Ｐゴシック" charset="0"/>
              </a:rPr>
              <a:t>).  </a:t>
            </a:r>
            <a:endParaRPr lang="en-US" sz="1800" b="1" dirty="0">
              <a:latin typeface="Century Schoolbook" panose="02040604050505020304" pitchFamily="18" charset="0"/>
              <a:ea typeface="ＭＳ Ｐゴシック" charset="0"/>
            </a:endParaRPr>
          </a:p>
        </p:txBody>
      </p:sp>
      <p:pic>
        <p:nvPicPr>
          <p:cNvPr id="1126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4625"/>
            <a:ext cx="17430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5499100"/>
            <a:ext cx="16160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135438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38862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5010150"/>
            <a:ext cx="16319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648200"/>
            <a:ext cx="15319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638800" cy="4495800"/>
          </a:xfrm>
        </p:spPr>
        <p:txBody>
          <a:bodyPr/>
          <a:lstStyle/>
          <a:p>
            <a:r>
              <a:rPr lang="en-US" altLang="en-US" sz="2400" b="1" dirty="0" smtClean="0">
                <a:latin typeface="Century Schoolbook" panose="02040604050505020304" pitchFamily="18" charset="0"/>
              </a:rPr>
              <a:t>The temperature of a substance is the measurement of how hot or cold a substance is.</a:t>
            </a:r>
          </a:p>
          <a:p>
            <a:endParaRPr lang="en-US" altLang="en-US" sz="2400" b="1" dirty="0" smtClean="0">
              <a:latin typeface="Century Schoolbook" panose="02040604050505020304" pitchFamily="18" charset="0"/>
            </a:endParaRPr>
          </a:p>
          <a:p>
            <a:r>
              <a:rPr lang="en-US" altLang="en-US" sz="2400" b="1" dirty="0" smtClean="0">
                <a:latin typeface="Century Schoolbook" panose="02040604050505020304" pitchFamily="18" charset="0"/>
              </a:rPr>
              <a:t>The SI Unit for temperature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 </a:t>
            </a:r>
            <a:r>
              <a:rPr lang="en-US" altLang="en-US" sz="2400" b="1" dirty="0">
                <a:latin typeface="Century Schoolbook" panose="02040604050505020304" pitchFamily="18" charset="0"/>
              </a:rPr>
              <a:t>degrees 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Kelvin </a:t>
            </a:r>
            <a:r>
              <a:rPr lang="en-US" altLang="en-US" sz="2400" b="1" dirty="0" smtClean="0">
                <a:latin typeface="Century Schoolbook"/>
                <a:cs typeface="Century Schoolbook"/>
              </a:rPr>
              <a:t>(</a:t>
            </a:r>
            <a:r>
              <a:rPr lang="en-US" sz="2400" dirty="0" smtClean="0">
                <a:latin typeface="Century Schoolbook"/>
                <a:cs typeface="Century Schoolbook"/>
              </a:rPr>
              <a:t>°K )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.</a:t>
            </a:r>
          </a:p>
          <a:p>
            <a:endParaRPr lang="en-US" altLang="en-US" sz="2400" b="1" dirty="0">
              <a:latin typeface="Century Schoolbook" panose="02040604050505020304" pitchFamily="18" charset="0"/>
            </a:endParaRPr>
          </a:p>
          <a:p>
            <a:r>
              <a:rPr lang="en-US" altLang="en-US" sz="2400" b="1" dirty="0" smtClean="0">
                <a:latin typeface="Century Schoolbook" panose="02040604050505020304" pitchFamily="18" charset="0"/>
              </a:rPr>
              <a:t>You are familiar with temperature being measured 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in 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degrees 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Fahrenheit </a:t>
            </a:r>
            <a:r>
              <a:rPr lang="en-US" altLang="en-US" sz="2400" b="1" dirty="0">
                <a:latin typeface="Century Schoolbook"/>
                <a:cs typeface="Century Schoolbook"/>
              </a:rPr>
              <a:t>(</a:t>
            </a:r>
            <a:r>
              <a:rPr lang="en-US" sz="2400" dirty="0" smtClean="0">
                <a:latin typeface="Century Schoolbook"/>
                <a:cs typeface="Century Schoolbook"/>
              </a:rPr>
              <a:t>°F </a:t>
            </a:r>
            <a:r>
              <a:rPr lang="en-US" sz="2400" dirty="0">
                <a:latin typeface="Century Schoolbook"/>
                <a:cs typeface="Century Schoolbook"/>
              </a:rPr>
              <a:t>)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, and degrees Celsius </a:t>
            </a:r>
            <a:r>
              <a:rPr lang="en-US" altLang="en-US" sz="2400" b="1" dirty="0">
                <a:latin typeface="Century Schoolbook"/>
                <a:cs typeface="Century Schoolbook"/>
              </a:rPr>
              <a:t>(</a:t>
            </a:r>
            <a:r>
              <a:rPr lang="en-US" sz="2400" dirty="0" smtClean="0">
                <a:latin typeface="Century Schoolbook"/>
                <a:cs typeface="Century Schoolbook"/>
              </a:rPr>
              <a:t>°C )</a:t>
            </a:r>
            <a:r>
              <a:rPr lang="en-US" altLang="en-US" sz="2400" b="1" dirty="0" smtClean="0">
                <a:latin typeface="Century Schoolbook" panose="02040604050505020304" pitchFamily="18" charset="0"/>
              </a:rPr>
              <a:t>.</a:t>
            </a:r>
            <a:endParaRPr lang="en-US" altLang="en-US" sz="2400" b="1" dirty="0" smtClean="0">
              <a:latin typeface="Century Schoolbook" panose="020406040505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7200" dirty="0" smtClean="0">
                <a:solidFill>
                  <a:srgbClr val="00FF00"/>
                </a:solidFill>
                <a:latin typeface="Comic Sans MS" pitchFamily="66" charset="0"/>
                <a:ea typeface="+mj-ea"/>
                <a:cs typeface="+mj-cs"/>
              </a:rPr>
              <a:t>Temperature</a:t>
            </a:r>
            <a:endParaRPr lang="en-US" sz="7200" dirty="0">
              <a:solidFill>
                <a:srgbClr val="00FF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8436" name="Picture 2" descr="C:\Users\LRW\Pictures\thermometer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676400"/>
            <a:ext cx="3124200" cy="42672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 base unit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04" b="-10804"/>
          <a:stretch/>
        </p:blipFill>
        <p:spPr>
          <a:xfrm>
            <a:off x="152400" y="1481138"/>
            <a:ext cx="88392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Comic Sans MS"/>
                <a:cs typeface="Comic Sans MS"/>
              </a:rPr>
              <a:t>Seven SI Units of Measurement</a:t>
            </a:r>
            <a:endParaRPr lang="en-US" sz="4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0443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mon+SI+derived+unit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b="12574"/>
          <a:stretch/>
        </p:blipFill>
        <p:spPr>
          <a:xfrm>
            <a:off x="0" y="1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7536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6600" dirty="0" smtClean="0">
                <a:solidFill>
                  <a:schemeClr val="accent1"/>
                </a:solidFill>
                <a:effectLst/>
                <a:latin typeface="Comic Sans MS" pitchFamily="66" charset="0"/>
                <a:ea typeface="+mj-ea"/>
                <a:cs typeface="+mj-cs"/>
              </a:rPr>
              <a:t>VOLUME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28600" y="1143000"/>
            <a:ext cx="4495800" cy="4995863"/>
          </a:xfrm>
        </p:spPr>
        <p:txBody>
          <a:bodyPr/>
          <a:lstStyle/>
          <a:p>
            <a:pPr>
              <a:buFont typeface="Wingdings 3" charset="0"/>
              <a:buChar char=""/>
              <a:defRPr/>
            </a:pPr>
            <a:r>
              <a:rPr lang="en-US" sz="2000" b="1" dirty="0">
                <a:latin typeface="Century Schoolbook" charset="0"/>
                <a:ea typeface="ＭＳ Ｐゴシック" charset="0"/>
              </a:rPr>
              <a:t>Volume is the amount of space that something occupies.</a:t>
            </a:r>
          </a:p>
          <a:p>
            <a:pPr>
              <a:buFont typeface="Wingdings 3" charset="0"/>
              <a:buNone/>
              <a:defRPr/>
            </a:pPr>
            <a:endParaRPr lang="en-US" sz="20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r>
              <a:rPr lang="en-US" sz="2000" b="1" i="1" dirty="0" smtClean="0">
                <a:latin typeface="Century Schoolbook" charset="0"/>
                <a:ea typeface="ＭＳ Ｐゴシック" charset="0"/>
              </a:rPr>
              <a:t>A </a:t>
            </a:r>
            <a:r>
              <a:rPr lang="en-US" sz="2000" b="1" i="1" u="sng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lite</a:t>
            </a:r>
            <a:r>
              <a:rPr lang="en-US" sz="2000" b="1" i="1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r </a:t>
            </a:r>
            <a:r>
              <a:rPr lang="en-US" sz="2000" b="1" dirty="0" smtClean="0">
                <a:latin typeface="Century Schoolbook" charset="0"/>
                <a:ea typeface="ＭＳ Ｐゴシック" charset="0"/>
              </a:rPr>
              <a:t>(L)</a:t>
            </a:r>
            <a:r>
              <a:rPr lang="en-US" sz="2000" b="1" i="1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 </a:t>
            </a:r>
            <a:r>
              <a:rPr lang="en-US" sz="2000" b="1" i="1" dirty="0" smtClean="0">
                <a:latin typeface="Century Schoolbook" charset="0"/>
                <a:ea typeface="ＭＳ Ｐゴシック" charset="0"/>
              </a:rPr>
              <a:t>is the </a:t>
            </a:r>
            <a:r>
              <a:rPr lang="en-US" sz="2000" b="1" i="1" u="sng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common</a:t>
            </a:r>
            <a:r>
              <a:rPr lang="en-US" sz="2000" b="1" i="1" u="sng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 </a:t>
            </a:r>
            <a:r>
              <a:rPr lang="en-US" sz="2000" b="1" i="1" u="sng" dirty="0" smtClean="0">
                <a:solidFill>
                  <a:srgbClr val="FF6600"/>
                </a:solidFill>
                <a:latin typeface="Century Schoolbook" charset="0"/>
                <a:ea typeface="ＭＳ Ｐゴシック" charset="0"/>
              </a:rPr>
              <a:t>unit</a:t>
            </a:r>
            <a:r>
              <a:rPr lang="en-US" sz="2000" b="1" i="1" dirty="0" smtClean="0">
                <a:latin typeface="Century Schoolbook" charset="0"/>
                <a:ea typeface="ＭＳ Ｐゴシック" charset="0"/>
              </a:rPr>
              <a:t>  for volume</a:t>
            </a:r>
            <a:r>
              <a:rPr lang="en-US" sz="2000" b="1" dirty="0" smtClean="0">
                <a:latin typeface="Century Schoolbook" charset="0"/>
                <a:ea typeface="ＭＳ Ｐゴシック" charset="0"/>
              </a:rPr>
              <a:t>.</a:t>
            </a:r>
            <a:endParaRPr lang="en-US" sz="2000" b="1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None/>
              <a:defRPr/>
            </a:pPr>
            <a:r>
              <a:rPr lang="en-US" sz="2000" b="1" dirty="0">
                <a:latin typeface="Century Schoolbook" charset="0"/>
                <a:ea typeface="ＭＳ Ｐゴシック" charset="0"/>
              </a:rPr>
              <a:t> </a:t>
            </a:r>
          </a:p>
          <a:p>
            <a:pPr>
              <a:buFont typeface="Wingdings 3" charset="0"/>
              <a:buChar char=""/>
              <a:defRPr/>
            </a:pPr>
            <a:r>
              <a:rPr lang="en-US" sz="2000" b="1" dirty="0">
                <a:latin typeface="Century Schoolbook" charset="0"/>
                <a:ea typeface="ＭＳ Ｐゴシック" charset="0"/>
              </a:rPr>
              <a:t>Volumes of solids are expressed as cubic centimeters (cm</a:t>
            </a:r>
            <a:r>
              <a:rPr lang="en-US" sz="2000" b="1" baseline="30000" dirty="0">
                <a:latin typeface="Century Schoolbook" charset="0"/>
                <a:ea typeface="ＭＳ Ｐゴシック" charset="0"/>
              </a:rPr>
              <a:t>3</a:t>
            </a:r>
            <a:r>
              <a:rPr lang="en-US" sz="2000" b="1" dirty="0" smtClean="0">
                <a:latin typeface="Century Schoolbook" charset="0"/>
                <a:ea typeface="ＭＳ Ｐゴシック" charset="0"/>
              </a:rPr>
              <a:t>)</a:t>
            </a:r>
          </a:p>
          <a:p>
            <a:pPr>
              <a:buFont typeface="Wingdings 3" charset="0"/>
              <a:buChar char=""/>
              <a:defRPr/>
            </a:pPr>
            <a:endParaRPr lang="en-US" sz="2000" b="1" baseline="30000" dirty="0">
              <a:latin typeface="Century Schoolbook" charset="0"/>
              <a:ea typeface="ＭＳ Ｐゴシック" charset="0"/>
            </a:endParaRPr>
          </a:p>
          <a:p>
            <a:pPr marL="109537" indent="0">
              <a:buFont typeface="Wingdings 3" charset="0"/>
              <a:buNone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Tools in Science that we use to measure volume (mL):</a:t>
            </a:r>
          </a:p>
          <a:p>
            <a:pPr>
              <a:buFont typeface="Wingdings 3" charset="0"/>
              <a:buChar char=""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Graduate cylinders</a:t>
            </a:r>
          </a:p>
          <a:p>
            <a:pPr>
              <a:buFont typeface="Wingdings 3" charset="0"/>
              <a:buChar char=""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Beakers</a:t>
            </a:r>
          </a:p>
          <a:p>
            <a:pPr>
              <a:buFont typeface="Wingdings 3" charset="0"/>
              <a:buChar char=""/>
              <a:defRPr/>
            </a:pPr>
            <a:r>
              <a:rPr lang="en-US" sz="2000" b="1" dirty="0" smtClean="0">
                <a:latin typeface="Century Schoolbook" charset="0"/>
                <a:ea typeface="ＭＳ Ｐゴシック" charset="0"/>
              </a:rPr>
              <a:t>Erlenmeyer Flasks</a:t>
            </a:r>
            <a:endParaRPr lang="en-US" sz="2000" b="1" baseline="30000" dirty="0">
              <a:latin typeface="Century Schoolbook" charset="0"/>
              <a:ea typeface="ＭＳ Ｐゴシック" charset="0"/>
            </a:endParaRPr>
          </a:p>
          <a:p>
            <a:pPr>
              <a:buFont typeface="Wingdings 3" charset="0"/>
              <a:buChar char=""/>
              <a:defRPr/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122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r>
              <a:rPr lang="en-US" altLang="en-US" sz="2800" b="1" smtClean="0">
                <a:latin typeface="Century Schoolbook" panose="02040604050505020304" pitchFamily="18" charset="0"/>
              </a:rPr>
              <a:t>1 L = 1000 ml </a:t>
            </a:r>
          </a:p>
          <a:p>
            <a:r>
              <a:rPr lang="en-US" altLang="en-US" sz="2800" b="1" smtClean="0">
                <a:latin typeface="Century Schoolbook" panose="02040604050505020304" pitchFamily="18" charset="0"/>
              </a:rPr>
              <a:t>1 ml = 1 cm</a:t>
            </a:r>
            <a:r>
              <a:rPr lang="en-US" altLang="en-US" sz="2800" b="1" baseline="30000" smtClean="0">
                <a:latin typeface="Century Schoolbook" panose="02040604050505020304" pitchFamily="18" charset="0"/>
              </a:rPr>
              <a:t>3</a:t>
            </a:r>
            <a:endParaRPr lang="en-US" altLang="en-US" sz="2800" b="1" smtClean="0">
              <a:latin typeface="Century Schoolbook" panose="02040604050505020304" pitchFamily="18" charset="0"/>
            </a:endParaRPr>
          </a:p>
        </p:txBody>
      </p:sp>
      <p:pic>
        <p:nvPicPr>
          <p:cNvPr id="12293" name="Picture 6" descr="http://dl.clackamas.edu/ch104-02/volume_meas.ht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429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755</Words>
  <Application>Microsoft Macintosh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The International System of Units</vt:lpstr>
      <vt:lpstr>Length</vt:lpstr>
      <vt:lpstr> MASS</vt:lpstr>
      <vt:lpstr>MASS  vs. Weight</vt:lpstr>
      <vt:lpstr>Temperature</vt:lpstr>
      <vt:lpstr>Seven SI Units of Measurement</vt:lpstr>
      <vt:lpstr>PowerPoint Presentation</vt:lpstr>
      <vt:lpstr>VOLUME</vt:lpstr>
      <vt:lpstr>What is Density?</vt:lpstr>
      <vt:lpstr>Density Formula</vt:lpstr>
      <vt:lpstr>Density in Comparison to Water</vt:lpstr>
      <vt:lpstr>PowerPoint Presentation</vt:lpstr>
      <vt:lpstr>PowerPoint Presentation</vt:lpstr>
    </vt:vector>
  </TitlesOfParts>
  <Company>MiddleSchoolScience.com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LRJ</cp:lastModifiedBy>
  <cp:revision>80</cp:revision>
  <dcterms:created xsi:type="dcterms:W3CDTF">2008-03-11T00:06:52Z</dcterms:created>
  <dcterms:modified xsi:type="dcterms:W3CDTF">2017-09-24T18:31:37Z</dcterms:modified>
</cp:coreProperties>
</file>