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handoutMasterIdLst>
    <p:handoutMasterId r:id="rId24"/>
  </p:handoutMasterIdLst>
  <p:sldIdLst>
    <p:sldId id="257" r:id="rId2"/>
    <p:sldId id="302" r:id="rId3"/>
    <p:sldId id="258" r:id="rId4"/>
    <p:sldId id="260" r:id="rId5"/>
    <p:sldId id="261" r:id="rId6"/>
    <p:sldId id="307" r:id="rId7"/>
    <p:sldId id="265" r:id="rId8"/>
    <p:sldId id="266" r:id="rId9"/>
    <p:sldId id="308" r:id="rId10"/>
    <p:sldId id="268" r:id="rId11"/>
    <p:sldId id="269" r:id="rId12"/>
    <p:sldId id="270" r:id="rId13"/>
    <p:sldId id="271" r:id="rId14"/>
    <p:sldId id="305" r:id="rId15"/>
    <p:sldId id="309" r:id="rId16"/>
    <p:sldId id="318" r:id="rId17"/>
    <p:sldId id="319" r:id="rId18"/>
    <p:sldId id="314" r:id="rId19"/>
    <p:sldId id="272" r:id="rId20"/>
    <p:sldId id="315" r:id="rId21"/>
    <p:sldId id="313" r:id="rId2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28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AAB586C-2007-4F05-BFEC-A3A49130E43E}" type="datetimeFigureOut">
              <a:rPr lang="en-US" smtClean="0"/>
              <a:t>11/4/17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694914B-1608-4D26-A4C2-53F885927EE3}" type="slidenum">
              <a:rPr lang="en-US" smtClean="0"/>
              <a:t>‹#›</a:t>
            </a:fld>
            <a:endParaRPr lang="en-US"/>
          </a:p>
        </p:txBody>
      </p:sp>
    </p:spTree>
    <p:extLst>
      <p:ext uri="{BB962C8B-B14F-4D97-AF65-F5344CB8AC3E}">
        <p14:creationId xmlns:p14="http://schemas.microsoft.com/office/powerpoint/2010/main" val="2865766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A7286853-E91D-0A4B-8FAC-5F7A2ABDDE3D}" type="datetimeFigureOut">
              <a:rPr lang="en-US" smtClean="0"/>
              <a:t>11/4/17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1BFD422-C4D0-7A43-BB3D-6C762F171484}" type="slidenum">
              <a:rPr lang="en-US" smtClean="0"/>
              <a:t>‹#›</a:t>
            </a:fld>
            <a:endParaRPr lang="en-US"/>
          </a:p>
        </p:txBody>
      </p:sp>
    </p:spTree>
    <p:extLst>
      <p:ext uri="{BB962C8B-B14F-4D97-AF65-F5344CB8AC3E}">
        <p14:creationId xmlns:p14="http://schemas.microsoft.com/office/powerpoint/2010/main" val="31900773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Quantum number (a.k.a. Principal Quantum # is the actual Energy Level)</a:t>
            </a:r>
          </a:p>
          <a:p>
            <a:endParaRPr lang="en-US" dirty="0"/>
          </a:p>
        </p:txBody>
      </p:sp>
      <p:sp>
        <p:nvSpPr>
          <p:cNvPr id="4" name="Slide Number Placeholder 3"/>
          <p:cNvSpPr>
            <a:spLocks noGrp="1"/>
          </p:cNvSpPr>
          <p:nvPr>
            <p:ph type="sldNum" sz="quarter" idx="10"/>
          </p:nvPr>
        </p:nvSpPr>
        <p:spPr/>
        <p:txBody>
          <a:bodyPr/>
          <a:lstStyle/>
          <a:p>
            <a:fld id="{51BFD422-C4D0-7A43-BB3D-6C762F171484}" type="slidenum">
              <a:rPr lang="en-US" smtClean="0"/>
              <a:t>17</a:t>
            </a:fld>
            <a:endParaRPr lang="en-US"/>
          </a:p>
        </p:txBody>
      </p:sp>
    </p:spTree>
    <p:extLst>
      <p:ext uri="{BB962C8B-B14F-4D97-AF65-F5344CB8AC3E}">
        <p14:creationId xmlns:p14="http://schemas.microsoft.com/office/powerpoint/2010/main" val="164546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first shell only has the s subshell </a:t>
            </a:r>
            <a:r>
              <a:rPr lang="mr-IN" dirty="0" smtClean="0"/>
              <a:t>–</a:t>
            </a:r>
            <a:r>
              <a:rPr lang="en-US" dirty="0" smtClean="0"/>
              <a:t> 2 electrons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second</a:t>
            </a:r>
            <a:r>
              <a:rPr lang="en-US" baseline="0" dirty="0" smtClean="0"/>
              <a:t> shell has the s and p subshells 2 + 6 = 8 electrons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third</a:t>
            </a:r>
            <a:r>
              <a:rPr lang="en-US" baseline="0" dirty="0" smtClean="0"/>
              <a:t> shell has the s, p and d subshells; 3</a:t>
            </a:r>
            <a:r>
              <a:rPr lang="en-US" baseline="30000" dirty="0" smtClean="0"/>
              <a:t>rd</a:t>
            </a:r>
            <a:r>
              <a:rPr lang="en-US" baseline="0" dirty="0" smtClean="0"/>
              <a:t> shell </a:t>
            </a:r>
            <a:r>
              <a:rPr lang="mr-IN" baseline="0" dirty="0" smtClean="0"/>
              <a:t>–</a:t>
            </a:r>
            <a:r>
              <a:rPr lang="en-US" baseline="0" dirty="0" smtClean="0"/>
              <a:t> 2 + 6 + 10 = 18 electrons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fourth</a:t>
            </a:r>
            <a:r>
              <a:rPr lang="en-US" baseline="0" dirty="0" smtClean="0"/>
              <a:t> shell has the s, p, d and f subshells; 4</a:t>
            </a:r>
            <a:r>
              <a:rPr lang="en-US" baseline="30000" dirty="0" smtClean="0"/>
              <a:t>th</a:t>
            </a:r>
            <a:r>
              <a:rPr lang="en-US" baseline="0" dirty="0" smtClean="0"/>
              <a:t> shell </a:t>
            </a:r>
            <a:r>
              <a:rPr lang="mr-IN" baseline="0" dirty="0" smtClean="0"/>
              <a:t>–</a:t>
            </a:r>
            <a:r>
              <a:rPr lang="en-US" baseline="0" dirty="0" smtClean="0"/>
              <a:t> 2 + 6 + 10 + 14 = 32 electrons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fifth</a:t>
            </a:r>
            <a:r>
              <a:rPr lang="en-US" baseline="0" dirty="0" smtClean="0"/>
              <a:t> shell has the s, p, d, f and g subshells; 5</a:t>
            </a:r>
            <a:r>
              <a:rPr lang="en-US" baseline="30000" dirty="0" smtClean="0"/>
              <a:t>th</a:t>
            </a:r>
            <a:r>
              <a:rPr lang="en-US" baseline="0" dirty="0" smtClean="0"/>
              <a:t> shell </a:t>
            </a:r>
            <a:r>
              <a:rPr lang="mr-IN" baseline="0" dirty="0" smtClean="0"/>
              <a:t>–</a:t>
            </a:r>
            <a:r>
              <a:rPr lang="en-US" baseline="0" dirty="0" smtClean="0"/>
              <a:t> 2 + 6 + 10 + 14 + 18 = 50 electrons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sixth</a:t>
            </a:r>
            <a:r>
              <a:rPr lang="en-US" baseline="0" dirty="0" smtClean="0"/>
              <a:t> shell has the s, p, d, f, g and h subshells; 6</a:t>
            </a:r>
            <a:r>
              <a:rPr lang="en-US" baseline="30000" dirty="0" smtClean="0"/>
              <a:t>th</a:t>
            </a:r>
            <a:r>
              <a:rPr lang="en-US" baseline="0" dirty="0" smtClean="0"/>
              <a:t> shell </a:t>
            </a:r>
            <a:r>
              <a:rPr lang="mr-IN" baseline="0" dirty="0" smtClean="0"/>
              <a:t>–</a:t>
            </a:r>
            <a:r>
              <a:rPr lang="en-US" baseline="0" dirty="0" smtClean="0"/>
              <a:t> 2 + 6 + 10 + 14 + 18 + 22 = 72 electrons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1BFD422-C4D0-7A43-BB3D-6C762F171484}" type="slidenum">
              <a:rPr lang="en-US" smtClean="0"/>
              <a:t>18</a:t>
            </a:fld>
            <a:endParaRPr lang="en-US"/>
          </a:p>
        </p:txBody>
      </p:sp>
    </p:spTree>
    <p:extLst>
      <p:ext uri="{BB962C8B-B14F-4D97-AF65-F5344CB8AC3E}">
        <p14:creationId xmlns:p14="http://schemas.microsoft.com/office/powerpoint/2010/main" val="545587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BFD422-C4D0-7A43-BB3D-6C762F171484}" type="slidenum">
              <a:rPr lang="en-US" smtClean="0"/>
              <a:t>19</a:t>
            </a:fld>
            <a:endParaRPr lang="en-US"/>
          </a:p>
        </p:txBody>
      </p:sp>
    </p:spTree>
    <p:extLst>
      <p:ext uri="{BB962C8B-B14F-4D97-AF65-F5344CB8AC3E}">
        <p14:creationId xmlns:p14="http://schemas.microsoft.com/office/powerpoint/2010/main" val="1252335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p>
          </p:txBody>
        </p:sp>
      </p:grpSp>
      <p:sp>
        <p:nvSpPr>
          <p:cNvPr id="5130"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5131"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en-US"/>
          </a:p>
        </p:txBody>
      </p:sp>
      <p:sp>
        <p:nvSpPr>
          <p:cNvPr id="13" name="Rectangle 13"/>
          <p:cNvSpPr>
            <a:spLocks noGrp="1" noChangeArrowheads="1"/>
          </p:cNvSpPr>
          <p:nvPr>
            <p:ph type="ftr" sz="quarter" idx="11"/>
          </p:nvPr>
        </p:nvSpPr>
        <p:spPr/>
        <p:txBody>
          <a:bodyPr/>
          <a:lstStyle>
            <a:lvl1pPr>
              <a:defRPr/>
            </a:lvl1pPr>
          </a:lstStyle>
          <a:p>
            <a:pPr>
              <a:defRPr/>
            </a:pPr>
            <a:endParaRPr lang="en-US"/>
          </a:p>
        </p:txBody>
      </p:sp>
      <p:sp>
        <p:nvSpPr>
          <p:cNvPr id="14" name="Rectangle 14"/>
          <p:cNvSpPr>
            <a:spLocks noGrp="1" noChangeArrowheads="1"/>
          </p:cNvSpPr>
          <p:nvPr>
            <p:ph type="sldNum" sz="quarter" idx="12"/>
          </p:nvPr>
        </p:nvSpPr>
        <p:spPr/>
        <p:txBody>
          <a:bodyPr/>
          <a:lstStyle>
            <a:lvl1pPr>
              <a:defRPr/>
            </a:lvl1pPr>
          </a:lstStyle>
          <a:p>
            <a:pPr>
              <a:defRPr/>
            </a:pPr>
            <a:fld id="{3E10C1C1-F241-4570-80CC-77F1412EDBD7}" type="slidenum">
              <a:rPr lang="en-US"/>
              <a:pPr>
                <a:defRPr/>
              </a:pPr>
              <a:t>‹#›</a:t>
            </a:fld>
            <a:endParaRPr lang="en-US"/>
          </a:p>
        </p:txBody>
      </p:sp>
    </p:spTree>
  </p:cSld>
  <p:clrMapOvr>
    <a:masterClrMapping/>
  </p:clrMapOvr>
  <p:transition xmlns:p14="http://schemas.microsoft.com/office/powerpoint/2010/mai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6E16D488-36D0-443C-88FF-77C8ECEA3CB0}" type="slidenum">
              <a:rPr lang="en-US"/>
              <a:pPr>
                <a:defRPr/>
              </a:pPr>
              <a:t>‹#›</a:t>
            </a:fld>
            <a:endParaRPr lang="en-US"/>
          </a:p>
        </p:txBody>
      </p:sp>
    </p:spTree>
  </p:cSld>
  <p:clrMapOvr>
    <a:masterClrMapping/>
  </p:clrMapOvr>
  <p:transition xmlns:p14="http://schemas.microsoft.com/office/powerpoint/2010/mai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844CB575-D7DD-451F-965E-7CF83A6E6D79}" type="slidenum">
              <a:rPr lang="en-US"/>
              <a:pPr>
                <a:defRPr/>
              </a:pPr>
              <a:t>‹#›</a:t>
            </a:fld>
            <a:endParaRPr lang="en-US"/>
          </a:p>
        </p:txBody>
      </p:sp>
    </p:spTree>
  </p:cSld>
  <p:clrMapOvr>
    <a:masterClrMapping/>
  </p:clrMapOvr>
  <p:transition xmlns:p14="http://schemas.microsoft.com/office/powerpoint/2010/mai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1BA62128-AB4B-4F33-B547-DB7196FF8DE3}" type="slidenum">
              <a:rPr lang="en-US"/>
              <a:pPr>
                <a:defRPr/>
              </a:pPr>
              <a:t>‹#›</a:t>
            </a:fld>
            <a:endParaRPr lang="en-US"/>
          </a:p>
        </p:txBody>
      </p:sp>
    </p:spTree>
  </p:cSld>
  <p:clrMapOvr>
    <a:masterClrMapping/>
  </p:clrMapOvr>
  <p:transition xmlns:p14="http://schemas.microsoft.com/office/powerpoint/2010/mai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7A101945-A396-4997-989F-737F2570B7A8}" type="slidenum">
              <a:rPr lang="en-US"/>
              <a:pPr>
                <a:defRPr/>
              </a:pPr>
              <a:t>‹#›</a:t>
            </a:fld>
            <a:endParaRPr lang="en-US"/>
          </a:p>
        </p:txBody>
      </p:sp>
    </p:spTree>
  </p:cSld>
  <p:clrMapOvr>
    <a:masterClrMapping/>
  </p:clrMapOvr>
  <p:transition xmlns:p14="http://schemas.microsoft.com/office/powerpoint/2010/mai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F488F06A-AFFA-4948-935C-EEC02405AED3}" type="slidenum">
              <a:rPr lang="en-US"/>
              <a:pPr>
                <a:defRPr/>
              </a:pPr>
              <a:t>‹#›</a:t>
            </a:fld>
            <a:endParaRPr lang="en-US"/>
          </a:p>
        </p:txBody>
      </p:sp>
    </p:spTree>
  </p:cSld>
  <p:clrMapOvr>
    <a:masterClrMapping/>
  </p:clrMapOvr>
  <p:transition xmlns:p14="http://schemas.microsoft.com/office/powerpoint/2010/mai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29B953A6-2F79-4EC0-9C41-E89D61D6867D}" type="slidenum">
              <a:rPr lang="en-US"/>
              <a:pPr>
                <a:defRPr/>
              </a:pPr>
              <a:t>‹#›</a:t>
            </a:fld>
            <a:endParaRPr lang="en-US"/>
          </a:p>
        </p:txBody>
      </p:sp>
    </p:spTree>
  </p:cSld>
  <p:clrMapOvr>
    <a:masterClrMapping/>
  </p:clrMapOvr>
  <p:transition xmlns:p14="http://schemas.microsoft.com/office/powerpoint/2010/mai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12C3417A-1730-41C3-B725-AC5B05DFC272}" type="slidenum">
              <a:rPr lang="en-US"/>
              <a:pPr>
                <a:defRPr/>
              </a:pPr>
              <a:t>‹#›</a:t>
            </a:fld>
            <a:endParaRPr lang="en-US"/>
          </a:p>
        </p:txBody>
      </p:sp>
    </p:spTree>
  </p:cSld>
  <p:clrMapOvr>
    <a:masterClrMapping/>
  </p:clrMapOvr>
  <p:transition xmlns:p14="http://schemas.microsoft.com/office/powerpoint/2010/mai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p>
        </p:txBody>
      </p:sp>
      <p:sp>
        <p:nvSpPr>
          <p:cNvPr id="9" name="Rectangle 14"/>
          <p:cNvSpPr>
            <a:spLocks noGrp="1" noChangeArrowheads="1"/>
          </p:cNvSpPr>
          <p:nvPr>
            <p:ph type="sldNum" sz="quarter" idx="12"/>
          </p:nvPr>
        </p:nvSpPr>
        <p:spPr>
          <a:ln/>
        </p:spPr>
        <p:txBody>
          <a:bodyPr/>
          <a:lstStyle>
            <a:lvl1pPr>
              <a:defRPr/>
            </a:lvl1pPr>
          </a:lstStyle>
          <a:p>
            <a:pPr>
              <a:defRPr/>
            </a:pPr>
            <a:fld id="{3FC30A30-E0E1-47DB-987E-8416FDDD0D70}" type="slidenum">
              <a:rPr lang="en-US"/>
              <a:pPr>
                <a:defRPr/>
              </a:pPr>
              <a:t>‹#›</a:t>
            </a:fld>
            <a:endParaRPr lang="en-US"/>
          </a:p>
        </p:txBody>
      </p:sp>
    </p:spTree>
  </p:cSld>
  <p:clrMapOvr>
    <a:masterClrMapping/>
  </p:clrMapOvr>
  <p:transition xmlns:p14="http://schemas.microsoft.com/office/powerpoint/2010/mai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p>
        </p:txBody>
      </p:sp>
      <p:sp>
        <p:nvSpPr>
          <p:cNvPr id="5" name="Rectangle 14"/>
          <p:cNvSpPr>
            <a:spLocks noGrp="1" noChangeArrowheads="1"/>
          </p:cNvSpPr>
          <p:nvPr>
            <p:ph type="sldNum" sz="quarter" idx="12"/>
          </p:nvPr>
        </p:nvSpPr>
        <p:spPr>
          <a:ln/>
        </p:spPr>
        <p:txBody>
          <a:bodyPr/>
          <a:lstStyle>
            <a:lvl1pPr>
              <a:defRPr/>
            </a:lvl1pPr>
          </a:lstStyle>
          <a:p>
            <a:pPr>
              <a:defRPr/>
            </a:pPr>
            <a:fld id="{C174C1A7-37C5-4910-A944-04E9188FF379}" type="slidenum">
              <a:rPr lang="en-US"/>
              <a:pPr>
                <a:defRPr/>
              </a:pPr>
              <a:t>‹#›</a:t>
            </a:fld>
            <a:endParaRPr lang="en-US"/>
          </a:p>
        </p:txBody>
      </p:sp>
    </p:spTree>
  </p:cSld>
  <p:clrMapOvr>
    <a:masterClrMapping/>
  </p:clrMapOvr>
  <p:transition xmlns:p14="http://schemas.microsoft.com/office/powerpoint/2010/mai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p>
        </p:txBody>
      </p:sp>
      <p:sp>
        <p:nvSpPr>
          <p:cNvPr id="4" name="Rectangle 14"/>
          <p:cNvSpPr>
            <a:spLocks noGrp="1" noChangeArrowheads="1"/>
          </p:cNvSpPr>
          <p:nvPr>
            <p:ph type="sldNum" sz="quarter" idx="12"/>
          </p:nvPr>
        </p:nvSpPr>
        <p:spPr>
          <a:ln/>
        </p:spPr>
        <p:txBody>
          <a:bodyPr/>
          <a:lstStyle>
            <a:lvl1pPr>
              <a:defRPr/>
            </a:lvl1pPr>
          </a:lstStyle>
          <a:p>
            <a:pPr>
              <a:defRPr/>
            </a:pPr>
            <a:fld id="{B5D14B62-2D1F-4E2A-B3AC-C80EB1EAEFF2}" type="slidenum">
              <a:rPr lang="en-US"/>
              <a:pPr>
                <a:defRPr/>
              </a:pPr>
              <a:t>‹#›</a:t>
            </a:fld>
            <a:endParaRPr lang="en-US"/>
          </a:p>
        </p:txBody>
      </p:sp>
    </p:spTree>
  </p:cSld>
  <p:clrMapOvr>
    <a:masterClrMapping/>
  </p:clrMapOvr>
  <p:transition xmlns:p14="http://schemas.microsoft.com/office/powerpoint/2010/mai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020E3B91-D896-440C-ADF2-C68F8FEEEC3F}" type="slidenum">
              <a:rPr lang="en-US"/>
              <a:pPr>
                <a:defRPr/>
              </a:pPr>
              <a:t>‹#›</a:t>
            </a:fld>
            <a:endParaRPr lang="en-US"/>
          </a:p>
        </p:txBody>
      </p:sp>
    </p:spTree>
  </p:cSld>
  <p:clrMapOvr>
    <a:masterClrMapping/>
  </p:clrMapOvr>
  <p:transition xmlns:p14="http://schemas.microsoft.com/office/powerpoint/2010/mai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C900DEBE-E83C-49FB-A2E8-46C5FAB38645}" type="slidenum">
              <a:rPr lang="en-US"/>
              <a:pPr>
                <a:defRPr/>
              </a:pPr>
              <a:t>‹#›</a:t>
            </a:fld>
            <a:endParaRPr lang="en-US"/>
          </a:p>
        </p:txBody>
      </p:sp>
    </p:spTree>
  </p:cSld>
  <p:clrMapOvr>
    <a:masterClrMapping/>
  </p:clrMapOvr>
  <p:transition xmlns:p14="http://schemas.microsoft.com/office/powerpoint/2010/main">
    <p:dissolv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4099"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4100"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p>
          </p:txBody>
        </p:sp>
        <p:sp>
          <p:nvSpPr>
            <p:cNvPr id="4101"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4102"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4103"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p>
          </p:txBody>
        </p:sp>
        <p:sp>
          <p:nvSpPr>
            <p:cNvPr id="4104"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a:p>
          </p:txBody>
        </p:sp>
        <p:sp>
          <p:nvSpPr>
            <p:cNvPr id="4105"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p>
          </p:txBody>
        </p:sp>
      </p:grpSp>
      <p:sp>
        <p:nvSpPr>
          <p:cNvPr id="4106"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107"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8"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pPr>
              <a:defRPr/>
            </a:pPr>
            <a:endParaRPr lang="en-US"/>
          </a:p>
        </p:txBody>
      </p:sp>
      <p:sp>
        <p:nvSpPr>
          <p:cNvPr id="4109"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pPr>
              <a:defRPr/>
            </a:pPr>
            <a:endParaRPr lang="en-US"/>
          </a:p>
        </p:txBody>
      </p:sp>
      <p:sp>
        <p:nvSpPr>
          <p:cNvPr id="4110"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pPr>
              <a:defRPr/>
            </a:pPr>
            <a:fld id="{A6D86D60-7F13-4817-BF0D-B1A434117B3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0"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Lst>
  <p:transition xmlns:p14="http://schemas.microsoft.com/office/powerpoint/2010/main">
    <p:dissolve/>
  </p:transition>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cs typeface="+mn-cs"/>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cs typeface="+mn-cs"/>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9.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ctrTitle"/>
          </p:nvPr>
        </p:nvSpPr>
        <p:spPr>
          <a:xfrm>
            <a:off x="685800" y="2514600"/>
            <a:ext cx="7772400" cy="1295400"/>
          </a:xfrm>
        </p:spPr>
        <p:txBody>
          <a:bodyPr/>
          <a:lstStyle/>
          <a:p>
            <a:pPr eaLnBrk="1" hangingPunct="1">
              <a:defRPr/>
            </a:pPr>
            <a:r>
              <a:rPr lang="en-US" dirty="0"/>
              <a:t>Quantum Theory</a:t>
            </a:r>
            <a:br>
              <a:rPr lang="en-US" dirty="0"/>
            </a:br>
            <a:endParaRPr lang="en-US" dirty="0" smtClean="0"/>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mtClean="0"/>
              <a:t>Atomic Orbitals</a:t>
            </a:r>
          </a:p>
        </p:txBody>
      </p:sp>
      <p:sp>
        <p:nvSpPr>
          <p:cNvPr id="21507" name="Rectangle 3"/>
          <p:cNvSpPr>
            <a:spLocks noGrp="1" noChangeArrowheads="1"/>
          </p:cNvSpPr>
          <p:nvPr>
            <p:ph type="body" idx="1"/>
          </p:nvPr>
        </p:nvSpPr>
        <p:spPr/>
        <p:txBody>
          <a:bodyPr/>
          <a:lstStyle/>
          <a:p>
            <a:pPr eaLnBrk="1" hangingPunct="1">
              <a:defRPr/>
            </a:pPr>
            <a:r>
              <a:rPr lang="en-US" sz="4400" dirty="0" smtClean="0"/>
              <a:t>Energy levels have different orbitals (shapes) where you can find e</a:t>
            </a:r>
            <a:r>
              <a:rPr lang="en-US" sz="4400" baseline="30000" dirty="0" smtClean="0"/>
              <a:t>-</a:t>
            </a:r>
          </a:p>
          <a:p>
            <a:pPr marL="0" indent="0" eaLnBrk="1" hangingPunct="1">
              <a:buNone/>
              <a:defRPr/>
            </a:pPr>
            <a:endParaRPr lang="en-US" sz="4400" dirty="0" smtClean="0"/>
          </a:p>
          <a:p>
            <a:pPr eaLnBrk="1" hangingPunct="1">
              <a:defRPr/>
            </a:pPr>
            <a:r>
              <a:rPr lang="en-US" sz="4400" dirty="0" smtClean="0"/>
              <a:t>Orbitals denoted by letters</a:t>
            </a:r>
          </a:p>
          <a:p>
            <a:pPr marL="457200" lvl="1" indent="0" eaLnBrk="1" hangingPunct="1">
              <a:buNone/>
              <a:defRPr/>
            </a:pPr>
            <a:endParaRPr lang="en-US" dirty="0" smtClean="0"/>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checkerboard(across)">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Effect transition="in" filter="checkerboard(across)">
                                      <p:cBhvr>
                                        <p:cTn id="12"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mtClean="0"/>
              <a:t>Atomic Orbitals</a:t>
            </a:r>
          </a:p>
        </p:txBody>
      </p:sp>
      <p:sp>
        <p:nvSpPr>
          <p:cNvPr id="22531" name="Rectangle 3"/>
          <p:cNvSpPr>
            <a:spLocks noGrp="1" noChangeArrowheads="1"/>
          </p:cNvSpPr>
          <p:nvPr>
            <p:ph type="body" idx="1"/>
          </p:nvPr>
        </p:nvSpPr>
        <p:spPr>
          <a:xfrm>
            <a:off x="457200" y="2057400"/>
            <a:ext cx="8229600" cy="4073525"/>
          </a:xfrm>
        </p:spPr>
        <p:txBody>
          <a:bodyPr/>
          <a:lstStyle/>
          <a:p>
            <a:pPr eaLnBrk="1" hangingPunct="1">
              <a:defRPr/>
            </a:pPr>
            <a:r>
              <a:rPr lang="en-US" dirty="0" smtClean="0"/>
              <a:t>s </a:t>
            </a:r>
            <a:r>
              <a:rPr lang="en-US" dirty="0" smtClean="0"/>
              <a:t>= spherical, 1 shape</a:t>
            </a:r>
          </a:p>
          <a:p>
            <a:pPr eaLnBrk="1" hangingPunct="1">
              <a:buFont typeface="Wingdings" pitchFamily="2" charset="2"/>
              <a:buNone/>
              <a:defRPr/>
            </a:pPr>
            <a:endParaRPr lang="en-US" dirty="0" smtClean="0"/>
          </a:p>
        </p:txBody>
      </p:sp>
      <p:pic>
        <p:nvPicPr>
          <p:cNvPr id="22533" name="Picture 5" descr="1s"/>
          <p:cNvPicPr>
            <a:picLocks noChangeAspect="1" noChangeArrowheads="1"/>
          </p:cNvPicPr>
          <p:nvPr/>
        </p:nvPicPr>
        <p:blipFill>
          <a:blip r:embed="rId2" cstate="print"/>
          <a:srcRect/>
          <a:stretch>
            <a:fillRect/>
          </a:stretch>
        </p:blipFill>
        <p:spPr bwMode="auto">
          <a:xfrm>
            <a:off x="3124200" y="2895600"/>
            <a:ext cx="3412692" cy="5486400"/>
          </a:xfrm>
          <a:prstGeom prst="rect">
            <a:avLst/>
          </a:prstGeom>
          <a:noFill/>
          <a:ln w="9525">
            <a:noFill/>
            <a:miter lim="800000"/>
            <a:headEnd/>
            <a:tailEnd/>
          </a:ln>
        </p:spPr>
      </p:pic>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2533"/>
                                        </p:tgtEl>
                                        <p:attrNameLst>
                                          <p:attrName>style.visibility</p:attrName>
                                        </p:attrNameLst>
                                      </p:cBhvr>
                                      <p:to>
                                        <p:strVal val="visible"/>
                                      </p:to>
                                    </p:set>
                                    <p:animEffect transition="in" filter="checkerboard(across)">
                                      <p:cBhvr>
                                        <p:cTn id="7" dur="500"/>
                                        <p:tgtEl>
                                          <p:spTgt spid="2253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2531">
                                            <p:txEl>
                                              <p:pRg st="0" end="0"/>
                                            </p:txEl>
                                          </p:spTgt>
                                        </p:tgtEl>
                                        <p:attrNameLst>
                                          <p:attrName>style.visibility</p:attrName>
                                        </p:attrNameLst>
                                      </p:cBhvr>
                                      <p:to>
                                        <p:strVal val="visible"/>
                                      </p:to>
                                    </p:set>
                                    <p:animEffect transition="in" filter="checkerboard(across)">
                                      <p:cBhvr>
                                        <p:cTn id="10" dur="500"/>
                                        <p:tgtEl>
                                          <p:spTgt spid="225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mtClean="0"/>
              <a:t>Atomic Orbitals</a:t>
            </a:r>
          </a:p>
        </p:txBody>
      </p:sp>
      <p:sp>
        <p:nvSpPr>
          <p:cNvPr id="23555" name="Rectangle 3"/>
          <p:cNvSpPr>
            <a:spLocks noGrp="1" noChangeArrowheads="1"/>
          </p:cNvSpPr>
          <p:nvPr>
            <p:ph type="body" idx="1"/>
          </p:nvPr>
        </p:nvSpPr>
        <p:spPr/>
        <p:txBody>
          <a:bodyPr/>
          <a:lstStyle/>
          <a:p>
            <a:pPr eaLnBrk="1" hangingPunct="1">
              <a:defRPr/>
            </a:pPr>
            <a:r>
              <a:rPr lang="en-US" dirty="0" smtClean="0"/>
              <a:t>p = peanut or dumbbell shape, 3 shapes</a:t>
            </a:r>
          </a:p>
          <a:p>
            <a:pPr eaLnBrk="1" hangingPunct="1">
              <a:buFont typeface="Wingdings" pitchFamily="2" charset="2"/>
              <a:buNone/>
              <a:defRPr/>
            </a:pPr>
            <a:endParaRPr lang="en-US" dirty="0" smtClean="0"/>
          </a:p>
        </p:txBody>
      </p:sp>
      <p:pic>
        <p:nvPicPr>
          <p:cNvPr id="6" name="Picture 4" descr="http://www.transtutors.com/userfiles/image/ATUL/Orbital%20Shape%20Figure%202.JPG"/>
          <p:cNvPicPr>
            <a:picLocks noChangeAspect="1" noChangeArrowheads="1"/>
          </p:cNvPicPr>
          <p:nvPr/>
        </p:nvPicPr>
        <p:blipFill>
          <a:blip r:embed="rId2" cstate="print"/>
          <a:srcRect/>
          <a:stretch>
            <a:fillRect/>
          </a:stretch>
        </p:blipFill>
        <p:spPr bwMode="auto">
          <a:xfrm>
            <a:off x="914400" y="2743200"/>
            <a:ext cx="6833098" cy="3093089"/>
          </a:xfrm>
          <a:prstGeom prst="rect">
            <a:avLst/>
          </a:prstGeom>
          <a:noFill/>
          <a:ln w="9525">
            <a:noFill/>
            <a:miter lim="800000"/>
            <a:headEnd/>
            <a:tailEnd/>
          </a:ln>
          <a:effectLst/>
        </p:spPr>
      </p:pic>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checkerboard(across)">
                                      <p:cBhvr>
                                        <p:cTn id="7" dur="500"/>
                                        <p:tgtEl>
                                          <p:spTgt spid="23555">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heckerboard(across)">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smtClean="0"/>
              <a:t>Atomic Orbitals</a:t>
            </a:r>
          </a:p>
        </p:txBody>
      </p:sp>
      <p:sp>
        <p:nvSpPr>
          <p:cNvPr id="24579" name="Rectangle 3"/>
          <p:cNvSpPr>
            <a:spLocks noGrp="1" noChangeArrowheads="1"/>
          </p:cNvSpPr>
          <p:nvPr>
            <p:ph type="body" idx="1"/>
          </p:nvPr>
        </p:nvSpPr>
        <p:spPr/>
        <p:txBody>
          <a:bodyPr/>
          <a:lstStyle/>
          <a:p>
            <a:pPr eaLnBrk="1" hangingPunct="1">
              <a:defRPr/>
            </a:pPr>
            <a:r>
              <a:rPr lang="en-US" dirty="0" smtClean="0"/>
              <a:t>d – 5 shapes</a:t>
            </a:r>
          </a:p>
        </p:txBody>
      </p:sp>
      <p:pic>
        <p:nvPicPr>
          <p:cNvPr id="5" name="Picture 6" descr="http://www.promma.ac.th/main/chemistry/jutamas/lesson/orbital_picture/d-orbitals.gif"/>
          <p:cNvPicPr>
            <a:picLocks noChangeAspect="1" noChangeArrowheads="1"/>
          </p:cNvPicPr>
          <p:nvPr/>
        </p:nvPicPr>
        <p:blipFill>
          <a:blip r:embed="rId2" cstate="print"/>
          <a:srcRect/>
          <a:stretch>
            <a:fillRect/>
          </a:stretch>
        </p:blipFill>
        <p:spPr bwMode="auto">
          <a:xfrm>
            <a:off x="2362200" y="2181203"/>
            <a:ext cx="3581400" cy="4676797"/>
          </a:xfrm>
          <a:prstGeom prst="rect">
            <a:avLst/>
          </a:prstGeom>
          <a:noFill/>
        </p:spPr>
      </p:pic>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checkerboard(across)">
                                      <p:cBhvr>
                                        <p:cTn id="7" dur="500"/>
                                        <p:tgtEl>
                                          <p:spTgt spid="24579">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 </a:t>
            </a:r>
            <a:r>
              <a:rPr lang="en-US" dirty="0" err="1" smtClean="0"/>
              <a:t>Orbitals</a:t>
            </a:r>
            <a:endParaRPr lang="en-US" dirty="0"/>
          </a:p>
        </p:txBody>
      </p:sp>
      <p:sp>
        <p:nvSpPr>
          <p:cNvPr id="3" name="Content Placeholder 2"/>
          <p:cNvSpPr>
            <a:spLocks noGrp="1"/>
          </p:cNvSpPr>
          <p:nvPr>
            <p:ph idx="1"/>
          </p:nvPr>
        </p:nvSpPr>
        <p:spPr/>
        <p:txBody>
          <a:bodyPr/>
          <a:lstStyle/>
          <a:p>
            <a:r>
              <a:rPr lang="en-US" dirty="0" smtClean="0"/>
              <a:t>f : 7 shapes</a:t>
            </a:r>
            <a:endParaRPr lang="en-US" dirty="0"/>
          </a:p>
        </p:txBody>
      </p:sp>
      <p:pic>
        <p:nvPicPr>
          <p:cNvPr id="4" name="Picture 4" descr="http://quantumnumbers.weebly.com/uploads/1/2/2/1/12213482/8936313_orig.jpg"/>
          <p:cNvPicPr>
            <a:picLocks noChangeAspect="1" noChangeArrowheads="1"/>
          </p:cNvPicPr>
          <p:nvPr/>
        </p:nvPicPr>
        <p:blipFill>
          <a:blip r:embed="rId2" cstate="print"/>
          <a:srcRect/>
          <a:stretch>
            <a:fillRect/>
          </a:stretch>
        </p:blipFill>
        <p:spPr bwMode="auto">
          <a:xfrm>
            <a:off x="1371600" y="2362200"/>
            <a:ext cx="5562600" cy="3777074"/>
          </a:xfrm>
          <a:prstGeom prst="rect">
            <a:avLst/>
          </a:prstGeom>
          <a:noFill/>
          <a:ln w="9525">
            <a:noFill/>
            <a:miter lim="800000"/>
            <a:headEnd/>
            <a:tailEnd/>
          </a:ln>
          <a:effectLst/>
        </p:spPr>
      </p:pic>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heckerboard(across)">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try…</a:t>
            </a:r>
            <a:endParaRPr lang="en-US" dirty="0"/>
          </a:p>
        </p:txBody>
      </p:sp>
      <p:sp>
        <p:nvSpPr>
          <p:cNvPr id="3" name="Content Placeholder 2"/>
          <p:cNvSpPr>
            <a:spLocks noGrp="1"/>
          </p:cNvSpPr>
          <p:nvPr>
            <p:ph idx="1"/>
          </p:nvPr>
        </p:nvSpPr>
        <p:spPr>
          <a:solidFill>
            <a:srgbClr val="FFFF00"/>
          </a:solidFill>
        </p:spPr>
        <p:style>
          <a:lnRef idx="2">
            <a:schemeClr val="dk1"/>
          </a:lnRef>
          <a:fillRef idx="1">
            <a:schemeClr val="lt1"/>
          </a:fillRef>
          <a:effectRef idx="0">
            <a:schemeClr val="dk1"/>
          </a:effectRef>
          <a:fontRef idx="minor">
            <a:schemeClr val="dk1"/>
          </a:fontRef>
        </p:style>
        <p:txBody>
          <a:bodyPr/>
          <a:lstStyle/>
          <a:p>
            <a:r>
              <a:rPr lang="en-US" sz="5400" dirty="0" smtClean="0">
                <a:effectLst/>
              </a:rPr>
              <a:t>Tell your partner how many shapes an s, p, d, and f orbital have</a:t>
            </a:r>
            <a:r>
              <a:rPr lang="en-US" sz="5400" dirty="0" smtClean="0"/>
              <a:t>.  </a:t>
            </a:r>
            <a:endParaRPr lang="en-US" sz="5400" dirty="0"/>
          </a:p>
        </p:txBody>
      </p:sp>
    </p:spTree>
    <p:extLst>
      <p:ext uri="{BB962C8B-B14F-4D97-AF65-F5344CB8AC3E}">
        <p14:creationId xmlns:p14="http://schemas.microsoft.com/office/powerpoint/2010/main" val="603078847"/>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 Quantum Number</a:t>
            </a:r>
            <a:endParaRPr lang="en-US" dirty="0"/>
          </a:p>
        </p:txBody>
      </p:sp>
      <p:sp>
        <p:nvSpPr>
          <p:cNvPr id="3" name="Content Placeholder 2"/>
          <p:cNvSpPr>
            <a:spLocks noGrp="1"/>
          </p:cNvSpPr>
          <p:nvPr>
            <p:ph sz="half" idx="1"/>
          </p:nvPr>
        </p:nvSpPr>
        <p:spPr>
          <a:xfrm>
            <a:off x="457200" y="1600200"/>
            <a:ext cx="4038600" cy="4953000"/>
          </a:xfrm>
        </p:spPr>
        <p:txBody>
          <a:bodyPr/>
          <a:lstStyle/>
          <a:p>
            <a:r>
              <a:rPr lang="en-US" sz="2000" dirty="0" smtClean="0"/>
              <a:t>Quantum mechanical model designates Bohr’s energy level  as the principal quantum  number.</a:t>
            </a:r>
          </a:p>
          <a:p>
            <a:endParaRPr lang="en-US" sz="2000" dirty="0" smtClean="0"/>
          </a:p>
          <a:p>
            <a:r>
              <a:rPr lang="en-US" sz="2000" dirty="0" smtClean="0"/>
              <a:t>The principal quantum number (n), indicates the main energy level occupied by electron.</a:t>
            </a:r>
          </a:p>
          <a:p>
            <a:endParaRPr lang="en-US" sz="2000" dirty="0"/>
          </a:p>
          <a:p>
            <a:r>
              <a:rPr lang="en-US" sz="2000" dirty="0" smtClean="0"/>
              <a:t>As n increases, the electron’s energy and its average distance from the nucleus increases.</a:t>
            </a:r>
            <a:endParaRPr lang="en-US" sz="2000" dirty="0"/>
          </a:p>
        </p:txBody>
      </p:sp>
      <p:pic>
        <p:nvPicPr>
          <p:cNvPr id="7" name="Content Placeholder 6" descr="IMG_2276.jpg"/>
          <p:cNvPicPr>
            <a:picLocks noGrp="1" noChangeAspect="1"/>
          </p:cNvPicPr>
          <p:nvPr>
            <p:ph sz="half" idx="2"/>
          </p:nvPr>
        </p:nvPicPr>
        <p:blipFill>
          <a:blip r:embed="rId2">
            <a:extLst>
              <a:ext uri="{28A0092B-C50C-407E-A947-70E740481C1C}">
                <a14:useLocalDpi xmlns:a14="http://schemas.microsoft.com/office/drawing/2010/main" val="0"/>
              </a:ext>
            </a:extLst>
          </a:blip>
          <a:srcRect t="8847" b="8847"/>
          <a:stretch>
            <a:fillRect/>
          </a:stretch>
        </p:blipFill>
        <p:spPr>
          <a:xfrm>
            <a:off x="4648200" y="1600200"/>
            <a:ext cx="4038600" cy="5029200"/>
          </a:xfrm>
        </p:spPr>
      </p:pic>
    </p:spTree>
    <p:extLst>
      <p:ext uri="{BB962C8B-B14F-4D97-AF65-F5344CB8AC3E}">
        <p14:creationId xmlns:p14="http://schemas.microsoft.com/office/powerpoint/2010/main" val="2074876828"/>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39825"/>
          </a:xfrm>
        </p:spPr>
        <p:txBody>
          <a:bodyPr/>
          <a:lstStyle/>
          <a:p>
            <a:r>
              <a:rPr lang="en-US" dirty="0" smtClean="0"/>
              <a:t>Energy Sub Levels</a:t>
            </a:r>
            <a:endParaRPr lang="en-US" dirty="0"/>
          </a:p>
        </p:txBody>
      </p:sp>
      <p:sp>
        <p:nvSpPr>
          <p:cNvPr id="3" name="Content Placeholder 2"/>
          <p:cNvSpPr>
            <a:spLocks noGrp="1"/>
          </p:cNvSpPr>
          <p:nvPr>
            <p:ph sz="half" idx="1"/>
          </p:nvPr>
        </p:nvSpPr>
        <p:spPr>
          <a:xfrm>
            <a:off x="228600" y="1371600"/>
            <a:ext cx="4038600" cy="5181600"/>
          </a:xfrm>
        </p:spPr>
        <p:txBody>
          <a:bodyPr/>
          <a:lstStyle/>
          <a:p>
            <a:pPr eaLnBrk="1" hangingPunct="1">
              <a:lnSpc>
                <a:spcPct val="90000"/>
              </a:lnSpc>
            </a:pPr>
            <a:r>
              <a:rPr lang="en-US" dirty="0" smtClean="0">
                <a:latin typeface="Arial" charset="0"/>
              </a:rPr>
              <a:t>Principal energy </a:t>
            </a:r>
            <a:r>
              <a:rPr lang="en-US" dirty="0">
                <a:latin typeface="Arial" charset="0"/>
              </a:rPr>
              <a:t>levels are broken up into </a:t>
            </a:r>
            <a:r>
              <a:rPr lang="en-US" dirty="0" smtClean="0">
                <a:latin typeface="Arial" charset="0"/>
              </a:rPr>
              <a:t>sublevels</a:t>
            </a:r>
          </a:p>
          <a:p>
            <a:pPr marL="0" indent="0" eaLnBrk="1" hangingPunct="1">
              <a:lnSpc>
                <a:spcPct val="90000"/>
              </a:lnSpc>
              <a:buNone/>
            </a:pPr>
            <a:endParaRPr lang="en-US" dirty="0">
              <a:latin typeface="Arial" charset="0"/>
            </a:endParaRPr>
          </a:p>
          <a:p>
            <a:r>
              <a:rPr lang="en-US" dirty="0" smtClean="0"/>
              <a:t>The </a:t>
            </a:r>
            <a:r>
              <a:rPr lang="en-US" dirty="0"/>
              <a:t>number of sub- levels is equal to the Principal </a:t>
            </a:r>
            <a:r>
              <a:rPr lang="en-US" dirty="0" smtClean="0"/>
              <a:t>energy level</a:t>
            </a:r>
            <a:endParaRPr lang="en-US" dirty="0"/>
          </a:p>
          <a:p>
            <a:pPr marL="0" indent="0" eaLnBrk="1" hangingPunct="1">
              <a:lnSpc>
                <a:spcPct val="90000"/>
              </a:lnSpc>
              <a:buNone/>
            </a:pPr>
            <a:endParaRPr lang="en-US" dirty="0">
              <a:latin typeface="Arial" charset="0"/>
            </a:endParaRPr>
          </a:p>
          <a:p>
            <a:pPr eaLnBrk="1" hangingPunct="1">
              <a:lnSpc>
                <a:spcPct val="90000"/>
              </a:lnSpc>
            </a:pPr>
            <a:r>
              <a:rPr lang="en-US" dirty="0" smtClean="0">
                <a:latin typeface="Arial" charset="0"/>
              </a:rPr>
              <a:t>Recall there </a:t>
            </a:r>
            <a:r>
              <a:rPr lang="en-US" dirty="0">
                <a:latin typeface="Arial" charset="0"/>
              </a:rPr>
              <a:t>are at least 4 possible types of sublevels—given labels: s, p, d, or </a:t>
            </a:r>
            <a:r>
              <a:rPr lang="en-US" dirty="0" smtClean="0">
                <a:latin typeface="Arial" charset="0"/>
              </a:rPr>
              <a:t>f</a:t>
            </a:r>
          </a:p>
          <a:p>
            <a:pPr eaLnBrk="1" hangingPunct="1">
              <a:lnSpc>
                <a:spcPct val="90000"/>
              </a:lnSpc>
            </a:pPr>
            <a:endParaRPr lang="en-US" dirty="0" smtClean="0">
              <a:latin typeface="Arial" charset="0"/>
            </a:endParaRPr>
          </a:p>
          <a:p>
            <a:pPr eaLnBrk="1" hangingPunct="1">
              <a:lnSpc>
                <a:spcPct val="90000"/>
              </a:lnSpc>
            </a:pPr>
            <a:r>
              <a:rPr lang="en-US" dirty="0" smtClean="0">
                <a:latin typeface="Arial" charset="0"/>
              </a:rPr>
              <a:t>Recall s, p, d, and f are the shapes of the possible orbitals</a:t>
            </a:r>
          </a:p>
          <a:p>
            <a:pPr eaLnBrk="1" hangingPunct="1">
              <a:lnSpc>
                <a:spcPct val="90000"/>
              </a:lnSpc>
            </a:pPr>
            <a:endParaRPr lang="en-US" dirty="0">
              <a:latin typeface="Arial" charset="0"/>
            </a:endParaRPr>
          </a:p>
          <a:p>
            <a:endParaRPr lang="en-US" dirty="0"/>
          </a:p>
        </p:txBody>
      </p:sp>
      <p:pic>
        <p:nvPicPr>
          <p:cNvPr id="6" name="Picture 7" descr="C05-12C-828378-08"/>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t="-71413" b="-71413"/>
          <a:stretch>
            <a:fillRect/>
          </a:stretch>
        </p:blipFill>
        <p:spPr bwMode="auto">
          <a:xfrm>
            <a:off x="4648200" y="-152400"/>
            <a:ext cx="4038600" cy="701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1252855"/>
      </p:ext>
    </p:extLst>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 Orbitals</a:t>
            </a:r>
            <a:endParaRPr lang="en-US" dirty="0"/>
          </a:p>
        </p:txBody>
      </p:sp>
      <p:sp>
        <p:nvSpPr>
          <p:cNvPr id="3" name="Content Placeholder 2"/>
          <p:cNvSpPr>
            <a:spLocks noGrp="1"/>
          </p:cNvSpPr>
          <p:nvPr>
            <p:ph idx="1"/>
          </p:nvPr>
        </p:nvSpPr>
        <p:spPr/>
        <p:txBody>
          <a:bodyPr/>
          <a:lstStyle/>
          <a:p>
            <a:r>
              <a:rPr lang="en-US" dirty="0" smtClean="0"/>
              <a:t>Quantum number: n</a:t>
            </a:r>
          </a:p>
          <a:p>
            <a:r>
              <a:rPr lang="en-US" dirty="0" smtClean="0"/>
              <a:t># of sublevels: n</a:t>
            </a:r>
          </a:p>
          <a:p>
            <a:r>
              <a:rPr lang="en-US" dirty="0" smtClean="0"/>
              <a:t># of orbitals: n</a:t>
            </a:r>
            <a:r>
              <a:rPr lang="en-US" baseline="30000" dirty="0" smtClean="0"/>
              <a:t>2</a:t>
            </a:r>
          </a:p>
          <a:p>
            <a:r>
              <a:rPr lang="en-US" baseline="30000" dirty="0" smtClean="0"/>
              <a:t>#</a:t>
            </a:r>
            <a:r>
              <a:rPr lang="en-US" dirty="0" smtClean="0"/>
              <a:t> of electrons in orbitals: 2n</a:t>
            </a:r>
            <a:r>
              <a:rPr lang="en-US" baseline="30000" dirty="0" smtClean="0"/>
              <a:t>2</a:t>
            </a:r>
            <a:endParaRPr lang="en-US" dirty="0"/>
          </a:p>
        </p:txBody>
      </p:sp>
    </p:spTree>
    <p:extLst>
      <p:ext uri="{BB962C8B-B14F-4D97-AF65-F5344CB8AC3E}">
        <p14:creationId xmlns:p14="http://schemas.microsoft.com/office/powerpoint/2010/main" val="4160267541"/>
      </p:ext>
    </p:extLst>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smtClean="0"/>
              <a:t>Atomic Orbitals</a:t>
            </a:r>
          </a:p>
        </p:txBody>
      </p:sp>
      <p:sp>
        <p:nvSpPr>
          <p:cNvPr id="25603" name="Rectangle 3"/>
          <p:cNvSpPr>
            <a:spLocks noGrp="1" noChangeArrowheads="1"/>
          </p:cNvSpPr>
          <p:nvPr>
            <p:ph type="body" idx="1"/>
          </p:nvPr>
        </p:nvSpPr>
        <p:spPr>
          <a:xfrm>
            <a:off x="168528" y="1600200"/>
            <a:ext cx="8991600" cy="4530725"/>
          </a:xfrm>
        </p:spPr>
        <p:txBody>
          <a:bodyPr/>
          <a:lstStyle/>
          <a:p>
            <a:pPr eaLnBrk="1" hangingPunct="1">
              <a:defRPr/>
            </a:pPr>
            <a:r>
              <a:rPr lang="en-US" sz="4000" dirty="0" smtClean="0"/>
              <a:t>Principle quantum # 1:  1s</a:t>
            </a:r>
          </a:p>
          <a:p>
            <a:pPr eaLnBrk="1" hangingPunct="1">
              <a:defRPr/>
            </a:pPr>
            <a:r>
              <a:rPr lang="en-US" sz="4000" dirty="0"/>
              <a:t>Principle quantum # </a:t>
            </a:r>
            <a:r>
              <a:rPr lang="en-US" sz="4000" dirty="0" smtClean="0"/>
              <a:t>2 </a:t>
            </a:r>
            <a:r>
              <a:rPr lang="en-US" sz="4000" dirty="0"/>
              <a:t>: </a:t>
            </a:r>
            <a:r>
              <a:rPr lang="en-US" sz="4000" dirty="0" smtClean="0"/>
              <a:t>2s, 2p</a:t>
            </a:r>
          </a:p>
          <a:p>
            <a:pPr eaLnBrk="1" hangingPunct="1">
              <a:defRPr/>
            </a:pPr>
            <a:r>
              <a:rPr lang="en-US" sz="4000" dirty="0"/>
              <a:t>Principle quantum # </a:t>
            </a:r>
            <a:r>
              <a:rPr lang="en-US" sz="4000" dirty="0" smtClean="0"/>
              <a:t>3 </a:t>
            </a:r>
            <a:r>
              <a:rPr lang="en-US" sz="4000" dirty="0"/>
              <a:t>: </a:t>
            </a:r>
            <a:r>
              <a:rPr lang="en-US" sz="4000" dirty="0" smtClean="0"/>
              <a:t>3s, 3p, 3d</a:t>
            </a:r>
          </a:p>
          <a:p>
            <a:pPr eaLnBrk="1" hangingPunct="1">
              <a:defRPr/>
            </a:pPr>
            <a:r>
              <a:rPr lang="en-US" sz="4000" dirty="0"/>
              <a:t>Principle quantum # </a:t>
            </a:r>
            <a:r>
              <a:rPr lang="en-US" sz="4000" dirty="0" smtClean="0"/>
              <a:t>4 </a:t>
            </a:r>
            <a:r>
              <a:rPr lang="en-US" sz="4000" dirty="0"/>
              <a:t>: </a:t>
            </a:r>
            <a:r>
              <a:rPr lang="en-US" sz="4000" dirty="0" smtClean="0"/>
              <a:t>4s, 4p, 4d, 4f </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checkerboard(across)">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checkerboard(across)">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checkerboard(across)">
                                      <p:cBhvr>
                                        <p:cTn id="17" dur="5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checkerboard(across)">
                                      <p:cBhvr>
                                        <p:cTn id="22" dur="5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Objective:</a:t>
            </a:r>
          </a:p>
        </p:txBody>
      </p:sp>
      <p:sp>
        <p:nvSpPr>
          <p:cNvPr id="3" name="Content Placeholder 2"/>
          <p:cNvSpPr>
            <a:spLocks noGrp="1"/>
          </p:cNvSpPr>
          <p:nvPr>
            <p:ph idx="1"/>
          </p:nvPr>
        </p:nvSpPr>
        <p:spPr/>
        <p:txBody>
          <a:bodyPr/>
          <a:lstStyle/>
          <a:p>
            <a:pPr eaLnBrk="1" hangingPunct="1">
              <a:defRPr/>
            </a:pPr>
            <a:r>
              <a:rPr lang="en-US" sz="4800" dirty="0" smtClean="0"/>
              <a:t>Objective:</a:t>
            </a:r>
          </a:p>
          <a:p>
            <a:pPr lvl="1" eaLnBrk="1" hangingPunct="1">
              <a:defRPr/>
            </a:pPr>
            <a:r>
              <a:rPr lang="en-US" sz="4800" dirty="0"/>
              <a:t>d</a:t>
            </a:r>
            <a:r>
              <a:rPr lang="en-US" sz="4800" dirty="0" smtClean="0"/>
              <a:t>escribe the Bohr and quantum models, describe the s, p, d, f orbitals</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try…</a:t>
            </a:r>
            <a:endParaRPr lang="en-US" dirty="0"/>
          </a:p>
        </p:txBody>
      </p:sp>
      <p:sp>
        <p:nvSpPr>
          <p:cNvPr id="3" name="Content Placeholder 2"/>
          <p:cNvSpPr>
            <a:spLocks noGrp="1"/>
          </p:cNvSpPr>
          <p:nvPr>
            <p:ph idx="1"/>
          </p:nvPr>
        </p:nvSpPr>
        <p:spPr>
          <a:solidFill>
            <a:srgbClr val="FFFF00"/>
          </a:solidFill>
        </p:spPr>
        <p:style>
          <a:lnRef idx="2">
            <a:schemeClr val="dk1"/>
          </a:lnRef>
          <a:fillRef idx="1">
            <a:schemeClr val="lt1"/>
          </a:fillRef>
          <a:effectRef idx="0">
            <a:schemeClr val="dk1"/>
          </a:effectRef>
          <a:fontRef idx="minor">
            <a:schemeClr val="dk1"/>
          </a:fontRef>
        </p:style>
        <p:txBody>
          <a:bodyPr/>
          <a:lstStyle/>
          <a:p>
            <a:r>
              <a:rPr lang="en-US" dirty="0" smtClean="0">
                <a:effectLst/>
              </a:rPr>
              <a:t>Look at the diagram of “hotel electron”.  Can you find any relationships between the number of orbitals (doors) and the energy level?  How about the energy level and the number of shapes available?  Discuss with your neighbor.</a:t>
            </a:r>
            <a:endParaRPr lang="en-US" dirty="0">
              <a:effectLst/>
            </a:endParaRPr>
          </a:p>
        </p:txBody>
      </p:sp>
    </p:spTree>
    <p:extLst>
      <p:ext uri="{BB962C8B-B14F-4D97-AF65-F5344CB8AC3E}">
        <p14:creationId xmlns:p14="http://schemas.microsoft.com/office/powerpoint/2010/main" val="2053805049"/>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Ticket Out the Door</a:t>
            </a:r>
            <a:endParaRPr lang="en-US" dirty="0"/>
          </a:p>
        </p:txBody>
      </p:sp>
      <p:sp>
        <p:nvSpPr>
          <p:cNvPr id="3" name="Content Placeholder 2"/>
          <p:cNvSpPr>
            <a:spLocks noGrp="1"/>
          </p:cNvSpPr>
          <p:nvPr>
            <p:ph idx="1"/>
          </p:nvPr>
        </p:nvSpPr>
        <p:spPr>
          <a:xfrm>
            <a:off x="457200" y="1447800"/>
            <a:ext cx="8229600" cy="4530725"/>
          </a:xfrm>
        </p:spPr>
        <p:txBody>
          <a:bodyPr/>
          <a:lstStyle/>
          <a:p>
            <a:endParaRPr lang="en-US" sz="2200" dirty="0" smtClean="0"/>
          </a:p>
          <a:p>
            <a:r>
              <a:rPr lang="en-US" sz="2200" dirty="0" smtClean="0"/>
              <a:t>1</a:t>
            </a:r>
            <a:r>
              <a:rPr lang="en-US" sz="2200" dirty="0" smtClean="0"/>
              <a:t>) If you are looking at quantum number 6:</a:t>
            </a:r>
          </a:p>
          <a:p>
            <a:pPr lvl="1"/>
            <a:r>
              <a:rPr lang="en-US" sz="2200" dirty="0" smtClean="0"/>
              <a:t>A) how many sublevels will you have?</a:t>
            </a:r>
          </a:p>
          <a:p>
            <a:pPr lvl="1"/>
            <a:r>
              <a:rPr lang="en-US" sz="2200" dirty="0" smtClean="0"/>
              <a:t>B) how many orbitals will you have?</a:t>
            </a:r>
          </a:p>
          <a:p>
            <a:pPr lvl="1"/>
            <a:r>
              <a:rPr lang="en-US" sz="2200" dirty="0" smtClean="0"/>
              <a:t>C) how many electrons will you have? </a:t>
            </a:r>
            <a:endParaRPr lang="en-US" sz="2200" dirty="0"/>
          </a:p>
          <a:p>
            <a:pPr lvl="1"/>
            <a:r>
              <a:rPr lang="en-US" sz="2200" u="sng" dirty="0" smtClean="0">
                <a:solidFill>
                  <a:srgbClr val="00B0F0"/>
                </a:solidFill>
              </a:rPr>
              <a:t>Hint:</a:t>
            </a:r>
            <a:r>
              <a:rPr lang="en-US" sz="2200" dirty="0" smtClean="0">
                <a:solidFill>
                  <a:srgbClr val="00B0F0"/>
                </a:solidFill>
              </a:rPr>
              <a:t> use the formulas we just discussed in your </a:t>
            </a:r>
            <a:r>
              <a:rPr lang="en-US" sz="2200" dirty="0" smtClean="0">
                <a:solidFill>
                  <a:srgbClr val="00B0F0"/>
                </a:solidFill>
              </a:rPr>
              <a:t>notes</a:t>
            </a:r>
          </a:p>
          <a:p>
            <a:pPr lvl="1"/>
            <a:endParaRPr lang="en-US" sz="2200" dirty="0" smtClean="0">
              <a:solidFill>
                <a:srgbClr val="00B0F0"/>
              </a:solidFill>
            </a:endParaRPr>
          </a:p>
          <a:p>
            <a:r>
              <a:rPr lang="en-US" sz="2200" dirty="0" smtClean="0"/>
              <a:t>2) Where is the most likely place to find an electron? </a:t>
            </a:r>
            <a:endParaRPr lang="en-US" sz="2200" dirty="0" smtClean="0"/>
          </a:p>
          <a:p>
            <a:endParaRPr lang="en-US" sz="2200" dirty="0" smtClean="0"/>
          </a:p>
          <a:p>
            <a:r>
              <a:rPr lang="en-US" sz="2200" dirty="0" smtClean="0"/>
              <a:t>3) What are the 4 atomic orbitals and how many shapes are associated with each one?</a:t>
            </a:r>
            <a:endParaRPr lang="en-US" sz="2200" dirty="0"/>
          </a:p>
        </p:txBody>
      </p:sp>
    </p:spTree>
    <p:extLst>
      <p:ext uri="{BB962C8B-B14F-4D97-AF65-F5344CB8AC3E}">
        <p14:creationId xmlns:p14="http://schemas.microsoft.com/office/powerpoint/2010/main" val="21461006"/>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277813"/>
            <a:ext cx="9144000" cy="1139825"/>
          </a:xfrm>
        </p:spPr>
        <p:txBody>
          <a:bodyPr/>
          <a:lstStyle/>
          <a:p>
            <a:pPr eaLnBrk="1" hangingPunct="1">
              <a:defRPr/>
            </a:pPr>
            <a:r>
              <a:rPr lang="en-US" sz="3600" dirty="0" smtClean="0"/>
              <a:t>Review: Do Not Write</a:t>
            </a:r>
            <a:br>
              <a:rPr lang="en-US" sz="3600" dirty="0" smtClean="0"/>
            </a:br>
            <a:r>
              <a:rPr lang="en-US" sz="3600" dirty="0" smtClean="0"/>
              <a:t>Rutherford’s Nuclear Model </a:t>
            </a:r>
            <a:br>
              <a:rPr lang="en-US" sz="3600" dirty="0" smtClean="0"/>
            </a:br>
            <a:r>
              <a:rPr lang="en-US" sz="3600" dirty="0" smtClean="0"/>
              <a:t>(Planetary Model)</a:t>
            </a:r>
          </a:p>
        </p:txBody>
      </p:sp>
      <p:sp>
        <p:nvSpPr>
          <p:cNvPr id="9219" name="Rectangle 3"/>
          <p:cNvSpPr>
            <a:spLocks noGrp="1" noChangeArrowheads="1"/>
          </p:cNvSpPr>
          <p:nvPr>
            <p:ph type="body" sz="half" idx="1"/>
          </p:nvPr>
        </p:nvSpPr>
        <p:spPr>
          <a:xfrm>
            <a:off x="152400" y="2057400"/>
            <a:ext cx="4038600" cy="4530725"/>
          </a:xfrm>
        </p:spPr>
        <p:txBody>
          <a:bodyPr/>
          <a:lstStyle/>
          <a:p>
            <a:pPr eaLnBrk="1" hangingPunct="1">
              <a:lnSpc>
                <a:spcPct val="80000"/>
              </a:lnSpc>
              <a:defRPr/>
            </a:pPr>
            <a:r>
              <a:rPr lang="en-US" dirty="0" smtClean="0"/>
              <a:t>Rutherford: positive mass was in nucleus and electrons were </a:t>
            </a:r>
            <a:r>
              <a:rPr lang="en-US" dirty="0" smtClean="0"/>
              <a:t>outside</a:t>
            </a:r>
          </a:p>
          <a:p>
            <a:pPr marL="0" indent="0" eaLnBrk="1" hangingPunct="1">
              <a:lnSpc>
                <a:spcPct val="80000"/>
              </a:lnSpc>
              <a:buNone/>
              <a:defRPr/>
            </a:pPr>
            <a:endParaRPr lang="en-US" dirty="0" smtClean="0"/>
          </a:p>
          <a:p>
            <a:pPr eaLnBrk="1" hangingPunct="1">
              <a:lnSpc>
                <a:spcPct val="80000"/>
              </a:lnSpc>
              <a:defRPr/>
            </a:pPr>
            <a:r>
              <a:rPr lang="en-US" dirty="0" smtClean="0"/>
              <a:t>Could not explain chemical behavior of elements or electron locatio</a:t>
            </a:r>
            <a:r>
              <a:rPr lang="en-US" sz="2800" dirty="0" smtClean="0"/>
              <a:t>n</a:t>
            </a:r>
          </a:p>
        </p:txBody>
      </p:sp>
      <p:pic>
        <p:nvPicPr>
          <p:cNvPr id="9222" name="Picture 6" descr="A4atom"/>
          <p:cNvPicPr>
            <a:picLocks noChangeAspect="1" noChangeArrowheads="1"/>
          </p:cNvPicPr>
          <p:nvPr/>
        </p:nvPicPr>
        <p:blipFill>
          <a:blip r:embed="rId2" cstate="print"/>
          <a:srcRect/>
          <a:stretch>
            <a:fillRect/>
          </a:stretch>
        </p:blipFill>
        <p:spPr bwMode="auto">
          <a:xfrm>
            <a:off x="4953000" y="1981200"/>
            <a:ext cx="4010025" cy="4714875"/>
          </a:xfrm>
          <a:prstGeom prst="rect">
            <a:avLst/>
          </a:prstGeom>
          <a:noFill/>
          <a:ln w="9525">
            <a:noFill/>
            <a:miter lim="800000"/>
            <a:headEnd/>
            <a:tailEnd/>
          </a:ln>
        </p:spPr>
      </p:pic>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checkerboard(across)">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checkerboard(across)">
                                      <p:cBhvr>
                                        <p:cTn id="12" dur="500"/>
                                        <p:tgtEl>
                                          <p:spTgt spid="921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9222"/>
                                        </p:tgtEl>
                                        <p:attrNameLst>
                                          <p:attrName>style.visibility</p:attrName>
                                        </p:attrNameLst>
                                      </p:cBhvr>
                                      <p:to>
                                        <p:strVal val="visible"/>
                                      </p:to>
                                    </p:set>
                                    <p:animEffect transition="in" filter="checkerboard(across)">
                                      <p:cBhvr>
                                        <p:cTn id="17" dur="5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14"/>
            <a:ext cx="8229600" cy="1139825"/>
          </a:xfrm>
        </p:spPr>
        <p:txBody>
          <a:bodyPr/>
          <a:lstStyle/>
          <a:p>
            <a:pPr eaLnBrk="1" hangingPunct="1">
              <a:defRPr/>
            </a:pPr>
            <a:r>
              <a:rPr lang="en-US" dirty="0" smtClean="0"/>
              <a:t>Bohr Model</a:t>
            </a:r>
          </a:p>
        </p:txBody>
      </p:sp>
      <p:sp>
        <p:nvSpPr>
          <p:cNvPr id="12291" name="Rectangle 3"/>
          <p:cNvSpPr>
            <a:spLocks noGrp="1" noChangeArrowheads="1"/>
          </p:cNvSpPr>
          <p:nvPr>
            <p:ph type="body" idx="1"/>
          </p:nvPr>
        </p:nvSpPr>
        <p:spPr>
          <a:xfrm>
            <a:off x="0" y="1371600"/>
            <a:ext cx="8915400" cy="4530725"/>
          </a:xfrm>
        </p:spPr>
        <p:txBody>
          <a:bodyPr/>
          <a:lstStyle/>
          <a:p>
            <a:pPr eaLnBrk="1" hangingPunct="1">
              <a:defRPr/>
            </a:pPr>
            <a:r>
              <a:rPr lang="en-US" sz="4400" dirty="0" smtClean="0"/>
              <a:t>Niels Bohr looked at </a:t>
            </a:r>
            <a:r>
              <a:rPr lang="en-US" sz="4400" dirty="0"/>
              <a:t>H</a:t>
            </a:r>
            <a:r>
              <a:rPr lang="en-US" sz="4400" dirty="0" smtClean="0"/>
              <a:t>, proposed its 1 e</a:t>
            </a:r>
            <a:r>
              <a:rPr lang="en-US" sz="4400" baseline="30000" dirty="0" smtClean="0"/>
              <a:t>-</a:t>
            </a:r>
            <a:r>
              <a:rPr lang="en-US" sz="4400" dirty="0" smtClean="0"/>
              <a:t> moved in  circular path around nucleus</a:t>
            </a:r>
          </a:p>
        </p:txBody>
      </p:sp>
      <p:pic>
        <p:nvPicPr>
          <p:cNvPr id="12292" name="Picture 4" descr="l03X44"/>
          <p:cNvPicPr>
            <a:picLocks noChangeAspect="1" noChangeArrowheads="1"/>
          </p:cNvPicPr>
          <p:nvPr/>
        </p:nvPicPr>
        <p:blipFill>
          <a:blip r:embed="rId2" cstate="print"/>
          <a:srcRect/>
          <a:stretch>
            <a:fillRect/>
          </a:stretch>
        </p:blipFill>
        <p:spPr bwMode="auto">
          <a:xfrm>
            <a:off x="2514600" y="3733800"/>
            <a:ext cx="4267200" cy="2968625"/>
          </a:xfrm>
          <a:prstGeom prst="rect">
            <a:avLst/>
          </a:prstGeom>
          <a:noFill/>
          <a:ln w="9525">
            <a:noFill/>
            <a:miter lim="800000"/>
            <a:headEnd/>
            <a:tailEnd/>
          </a:ln>
        </p:spPr>
      </p:pic>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7" dur="500"/>
                                        <p:tgtEl>
                                          <p:spTgt spid="1229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2292"/>
                                        </p:tgtEl>
                                        <p:attrNameLst>
                                          <p:attrName>style.visibility</p:attrName>
                                        </p:attrNameLst>
                                      </p:cBhvr>
                                      <p:to>
                                        <p:strVal val="visible"/>
                                      </p:to>
                                    </p:set>
                                    <p:animEffect transition="in" filter="checkerboard(across)">
                                      <p:cBhvr>
                                        <p:cTn id="10" dur="5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52400"/>
            <a:ext cx="8229600" cy="1139825"/>
          </a:xfrm>
        </p:spPr>
        <p:txBody>
          <a:bodyPr/>
          <a:lstStyle/>
          <a:p>
            <a:pPr eaLnBrk="1" hangingPunct="1">
              <a:defRPr/>
            </a:pPr>
            <a:r>
              <a:rPr lang="en-US" dirty="0" smtClean="0"/>
              <a:t>Bohr Model</a:t>
            </a:r>
          </a:p>
        </p:txBody>
      </p:sp>
      <p:sp>
        <p:nvSpPr>
          <p:cNvPr id="13315" name="Rectangle 3"/>
          <p:cNvSpPr>
            <a:spLocks noGrp="1" noChangeArrowheads="1"/>
          </p:cNvSpPr>
          <p:nvPr>
            <p:ph type="body" idx="1"/>
          </p:nvPr>
        </p:nvSpPr>
        <p:spPr>
          <a:xfrm>
            <a:off x="533400" y="1371600"/>
            <a:ext cx="8229600" cy="4530725"/>
          </a:xfrm>
        </p:spPr>
        <p:txBody>
          <a:bodyPr/>
          <a:lstStyle/>
          <a:p>
            <a:pPr eaLnBrk="1" hangingPunct="1">
              <a:lnSpc>
                <a:spcPct val="80000"/>
              </a:lnSpc>
              <a:defRPr/>
            </a:pPr>
            <a:r>
              <a:rPr lang="en-US" sz="3600" dirty="0" smtClean="0"/>
              <a:t>Each orbit has specific energy: called energy level</a:t>
            </a:r>
          </a:p>
          <a:p>
            <a:pPr marL="0" indent="0" eaLnBrk="1" hangingPunct="1">
              <a:lnSpc>
                <a:spcPct val="80000"/>
              </a:lnSpc>
              <a:buNone/>
              <a:defRPr/>
            </a:pPr>
            <a:endParaRPr lang="en-US" sz="3600" dirty="0" smtClean="0"/>
          </a:p>
          <a:p>
            <a:pPr eaLnBrk="1" hangingPunct="1">
              <a:lnSpc>
                <a:spcPct val="80000"/>
              </a:lnSpc>
              <a:defRPr/>
            </a:pPr>
            <a:r>
              <a:rPr lang="en-US" sz="3600" dirty="0" smtClean="0"/>
              <a:t>Farther from nucleus = higher energy level</a:t>
            </a:r>
          </a:p>
          <a:p>
            <a:pPr eaLnBrk="1" hangingPunct="1">
              <a:lnSpc>
                <a:spcPct val="80000"/>
              </a:lnSpc>
              <a:defRPr/>
            </a:pPr>
            <a:endParaRPr lang="en-US" sz="3600" dirty="0" smtClean="0"/>
          </a:p>
          <a:p>
            <a:pPr eaLnBrk="1" hangingPunct="1">
              <a:lnSpc>
                <a:spcPct val="80000"/>
              </a:lnSpc>
              <a:defRPr/>
            </a:pPr>
            <a:r>
              <a:rPr lang="en-US" sz="3600" dirty="0"/>
              <a:t>Quantum: </a:t>
            </a:r>
            <a:r>
              <a:rPr lang="en-US" sz="3600" dirty="0" smtClean="0"/>
              <a:t>packet </a:t>
            </a:r>
            <a:r>
              <a:rPr lang="en-US" sz="3600" dirty="0"/>
              <a:t>of </a:t>
            </a:r>
            <a:r>
              <a:rPr lang="en-US" sz="3600" dirty="0" smtClean="0"/>
              <a:t>energy</a:t>
            </a:r>
          </a:p>
          <a:p>
            <a:pPr eaLnBrk="1" hangingPunct="1">
              <a:lnSpc>
                <a:spcPct val="80000"/>
              </a:lnSpc>
              <a:defRPr/>
            </a:pPr>
            <a:endParaRPr lang="en-US" sz="3600" dirty="0" smtClean="0"/>
          </a:p>
          <a:p>
            <a:pPr eaLnBrk="1" hangingPunct="1">
              <a:lnSpc>
                <a:spcPct val="80000"/>
              </a:lnSpc>
              <a:defRPr/>
            </a:pPr>
            <a:r>
              <a:rPr lang="en-US" sz="3600" dirty="0" smtClean="0"/>
              <a:t>Must </a:t>
            </a:r>
            <a:r>
              <a:rPr lang="en-US" sz="3600" dirty="0"/>
              <a:t>lose or gain </a:t>
            </a:r>
            <a:r>
              <a:rPr lang="en-US" sz="3600" dirty="0" smtClean="0"/>
              <a:t>quantum </a:t>
            </a:r>
            <a:r>
              <a:rPr lang="en-US" sz="3600" dirty="0"/>
              <a:t>to move energy </a:t>
            </a:r>
            <a:r>
              <a:rPr lang="en-US" sz="3600" dirty="0" smtClean="0"/>
              <a:t>levels</a:t>
            </a:r>
            <a:endParaRPr lang="en-US" sz="3600" dirty="0"/>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checkerboard(across)">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checkerboard(across)">
                                      <p:cBhvr>
                                        <p:cTn id="12" dur="500"/>
                                        <p:tgtEl>
                                          <p:spTgt spid="133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315">
                                            <p:txEl>
                                              <p:pRg st="4" end="4"/>
                                            </p:txEl>
                                          </p:spTgt>
                                        </p:tgtEl>
                                        <p:attrNameLst>
                                          <p:attrName>style.visibility</p:attrName>
                                        </p:attrNameLst>
                                      </p:cBhvr>
                                      <p:to>
                                        <p:strVal val="visible"/>
                                      </p:to>
                                    </p:set>
                                    <p:animEffect transition="in" filter="checkerboard(across)">
                                      <p:cBhvr>
                                        <p:cTn id="17" dur="500"/>
                                        <p:tgtEl>
                                          <p:spTgt spid="1331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3315">
                                            <p:txEl>
                                              <p:pRg st="6" end="6"/>
                                            </p:txEl>
                                          </p:spTgt>
                                        </p:tgtEl>
                                        <p:attrNameLst>
                                          <p:attrName>style.visibility</p:attrName>
                                        </p:attrNameLst>
                                      </p:cBhvr>
                                      <p:to>
                                        <p:strVal val="visible"/>
                                      </p:to>
                                    </p:set>
                                    <p:animEffect transition="in" filter="checkerboard(across)">
                                      <p:cBhvr>
                                        <p:cTn id="22" dur="5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try…</a:t>
            </a:r>
            <a:endParaRPr lang="en-US" dirty="0"/>
          </a:p>
        </p:txBody>
      </p:sp>
      <p:sp>
        <p:nvSpPr>
          <p:cNvPr id="3" name="Content Placeholder 2"/>
          <p:cNvSpPr>
            <a:spLocks noGrp="1"/>
          </p:cNvSpPr>
          <p:nvPr>
            <p:ph idx="1"/>
          </p:nvPr>
        </p:nvSpPr>
        <p:spPr>
          <a:solidFill>
            <a:srgbClr val="FFFF00"/>
          </a:solidFill>
        </p:spPr>
        <p:style>
          <a:lnRef idx="2">
            <a:schemeClr val="dk1"/>
          </a:lnRef>
          <a:fillRef idx="1">
            <a:schemeClr val="lt1"/>
          </a:fillRef>
          <a:effectRef idx="0">
            <a:schemeClr val="dk1"/>
          </a:effectRef>
          <a:fontRef idx="minor">
            <a:schemeClr val="dk1"/>
          </a:fontRef>
        </p:style>
        <p:txBody>
          <a:bodyPr/>
          <a:lstStyle/>
          <a:p>
            <a:r>
              <a:rPr lang="en-US" sz="4800" dirty="0" smtClean="0">
                <a:effectLst/>
              </a:rPr>
              <a:t>Tell you partner how the electrons moved according to the Bohr model.  Draw a diagram in your notes.</a:t>
            </a:r>
            <a:endParaRPr lang="en-US" sz="4800" dirty="0">
              <a:effectLst/>
            </a:endParaRPr>
          </a:p>
        </p:txBody>
      </p:sp>
    </p:spTree>
    <p:extLst>
      <p:ext uri="{BB962C8B-B14F-4D97-AF65-F5344CB8AC3E}">
        <p14:creationId xmlns:p14="http://schemas.microsoft.com/office/powerpoint/2010/main" val="901280461"/>
      </p:ext>
    </p:extLst>
  </p:cSld>
  <p:clrMapOvr>
    <a:masterClrMapping/>
  </p:clrMapOvr>
  <p:transition xmlns:p14="http://schemas.microsoft.com/office/powerpoint/2010/mai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sz="4000" dirty="0" smtClean="0"/>
              <a:t>Quantum Mechanical Model </a:t>
            </a:r>
          </a:p>
        </p:txBody>
      </p:sp>
      <p:sp>
        <p:nvSpPr>
          <p:cNvPr id="17411" name="Rectangle 3"/>
          <p:cNvSpPr>
            <a:spLocks noGrp="1" noChangeArrowheads="1"/>
          </p:cNvSpPr>
          <p:nvPr>
            <p:ph type="body" sz="half" idx="1"/>
          </p:nvPr>
        </p:nvSpPr>
        <p:spPr/>
        <p:txBody>
          <a:bodyPr/>
          <a:lstStyle/>
          <a:p>
            <a:pPr eaLnBrk="1" hangingPunct="1">
              <a:lnSpc>
                <a:spcPct val="80000"/>
              </a:lnSpc>
              <a:defRPr/>
            </a:pPr>
            <a:r>
              <a:rPr lang="en-US" sz="2800" dirty="0" smtClean="0"/>
              <a:t>Based on probability</a:t>
            </a:r>
          </a:p>
          <a:p>
            <a:pPr lvl="1" eaLnBrk="1" hangingPunct="1">
              <a:lnSpc>
                <a:spcPct val="80000"/>
              </a:lnSpc>
              <a:defRPr/>
            </a:pPr>
            <a:r>
              <a:rPr lang="en-US" dirty="0"/>
              <a:t>C</a:t>
            </a:r>
            <a:r>
              <a:rPr lang="en-US" dirty="0" smtClean="0"/>
              <a:t>annot know exact location of e</a:t>
            </a:r>
            <a:r>
              <a:rPr lang="en-US" baseline="30000" dirty="0" smtClean="0"/>
              <a:t>-</a:t>
            </a:r>
            <a:r>
              <a:rPr lang="en-US" dirty="0" smtClean="0"/>
              <a:t>, only most likely locations</a:t>
            </a:r>
          </a:p>
          <a:p>
            <a:pPr marL="457200" lvl="1" indent="0" eaLnBrk="1" hangingPunct="1">
              <a:lnSpc>
                <a:spcPct val="80000"/>
              </a:lnSpc>
              <a:buNone/>
              <a:defRPr/>
            </a:pPr>
            <a:endParaRPr lang="en-US" dirty="0" smtClean="0"/>
          </a:p>
          <a:p>
            <a:pPr eaLnBrk="1" hangingPunct="1">
              <a:lnSpc>
                <a:spcPct val="80000"/>
              </a:lnSpc>
              <a:defRPr/>
            </a:pPr>
            <a:r>
              <a:rPr lang="en-US" sz="2800" dirty="0" smtClean="0"/>
              <a:t>Electron cloud:</a:t>
            </a:r>
          </a:p>
          <a:p>
            <a:pPr lvl="1" eaLnBrk="1" hangingPunct="1">
              <a:lnSpc>
                <a:spcPct val="80000"/>
              </a:lnSpc>
              <a:defRPr/>
            </a:pPr>
            <a:r>
              <a:rPr lang="en-US" dirty="0" smtClean="0"/>
              <a:t>e</a:t>
            </a:r>
            <a:r>
              <a:rPr lang="en-US" baseline="30000" dirty="0" smtClean="0"/>
              <a:t>-</a:t>
            </a:r>
            <a:r>
              <a:rPr lang="en-US" dirty="0" smtClean="0"/>
              <a:t> cloud is more dense closer to nucleus because e</a:t>
            </a:r>
            <a:r>
              <a:rPr lang="en-US" baseline="30000" dirty="0" smtClean="0"/>
              <a:t>-</a:t>
            </a:r>
            <a:r>
              <a:rPr lang="en-US" dirty="0" smtClean="0"/>
              <a:t> attracted to p</a:t>
            </a:r>
            <a:r>
              <a:rPr lang="en-US" baseline="30000" dirty="0" smtClean="0"/>
              <a:t>+</a:t>
            </a:r>
            <a:endParaRPr lang="en-US" dirty="0" smtClean="0"/>
          </a:p>
        </p:txBody>
      </p:sp>
      <p:pic>
        <p:nvPicPr>
          <p:cNvPr id="17413" name="Picture 5" descr="s_orb.gif (8569 bytes)"/>
          <p:cNvPicPr>
            <a:picLocks noGrp="1" noChangeAspect="1" noChangeArrowheads="1" noCrop="1"/>
          </p:cNvPicPr>
          <p:nvPr>
            <p:ph sz="half" idx="2"/>
          </p:nvPr>
        </p:nvPicPr>
        <p:blipFill>
          <a:blip r:embed="rId2" cstate="print"/>
          <a:srcRect/>
          <a:stretch>
            <a:fillRect/>
          </a:stretch>
        </p:blipFill>
        <p:spPr>
          <a:xfrm>
            <a:off x="4724400" y="1828800"/>
            <a:ext cx="3962400" cy="3962400"/>
          </a:xfrm>
          <a:noFill/>
        </p:spPr>
      </p:pic>
      <p:sp>
        <p:nvSpPr>
          <p:cNvPr id="17414" name="Text Box 6"/>
          <p:cNvSpPr txBox="1">
            <a:spLocks noChangeArrowheads="1"/>
          </p:cNvSpPr>
          <p:nvPr/>
        </p:nvSpPr>
        <p:spPr bwMode="auto">
          <a:xfrm>
            <a:off x="6629400" y="3581400"/>
            <a:ext cx="322263" cy="366713"/>
          </a:xfrm>
          <a:prstGeom prst="rect">
            <a:avLst/>
          </a:prstGeom>
          <a:noFill/>
          <a:ln w="9525">
            <a:noFill/>
            <a:miter lim="800000"/>
            <a:headEnd/>
            <a:tailEnd/>
          </a:ln>
        </p:spPr>
        <p:txBody>
          <a:bodyPr wrap="none">
            <a:spAutoFit/>
          </a:bodyPr>
          <a:lstStyle/>
          <a:p>
            <a:r>
              <a:rPr lang="en-US">
                <a:latin typeface="Times New Roman" pitchFamily="18" charset="0"/>
              </a:rPr>
              <a:t>●</a:t>
            </a:r>
            <a:endParaRPr lang="en-US">
              <a:latin typeface="Times New Roman" pitchFamily="18" charset="0"/>
              <a:cs typeface="Times New Roman" pitchFamily="18" charset="0"/>
            </a:endParaRP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checkerboard(across)">
                                      <p:cBhvr>
                                        <p:cTn id="7" dur="500"/>
                                        <p:tgtEl>
                                          <p:spTgt spid="17411">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7411">
                                            <p:txEl>
                                              <p:pRg st="1" end="1"/>
                                            </p:txEl>
                                          </p:spTgt>
                                        </p:tgtEl>
                                        <p:attrNameLst>
                                          <p:attrName>style.visibility</p:attrName>
                                        </p:attrNameLst>
                                      </p:cBhvr>
                                      <p:to>
                                        <p:strVal val="visible"/>
                                      </p:to>
                                    </p:set>
                                    <p:animEffect transition="in" filter="checkerboard(across)">
                                      <p:cBhvr>
                                        <p:cTn id="10" dur="500"/>
                                        <p:tgtEl>
                                          <p:spTgt spid="1741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animEffect transition="in" filter="checkerboard(across)">
                                      <p:cBhvr>
                                        <p:cTn id="15" dur="500"/>
                                        <p:tgtEl>
                                          <p:spTgt spid="17411">
                                            <p:txEl>
                                              <p:pRg st="3" end="3"/>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17411">
                                            <p:txEl>
                                              <p:pRg st="4" end="4"/>
                                            </p:txEl>
                                          </p:spTgt>
                                        </p:tgtEl>
                                        <p:attrNameLst>
                                          <p:attrName>style.visibility</p:attrName>
                                        </p:attrNameLst>
                                      </p:cBhvr>
                                      <p:to>
                                        <p:strVal val="visible"/>
                                      </p:to>
                                    </p:set>
                                    <p:animEffect transition="in" filter="checkerboard(across)">
                                      <p:cBhvr>
                                        <p:cTn id="18" dur="500"/>
                                        <p:tgtEl>
                                          <p:spTgt spid="17411">
                                            <p:txEl>
                                              <p:pRg st="4" end="4"/>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17413"/>
                                        </p:tgtEl>
                                        <p:attrNameLst>
                                          <p:attrName>style.visibility</p:attrName>
                                        </p:attrNameLst>
                                      </p:cBhvr>
                                      <p:to>
                                        <p:strVal val="visible"/>
                                      </p:to>
                                    </p:set>
                                    <p:animEffect transition="in" filter="checkerboard(across)">
                                      <p:cBhvr>
                                        <p:cTn id="21" dur="500"/>
                                        <p:tgtEl>
                                          <p:spTgt spid="17413"/>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17414"/>
                                        </p:tgtEl>
                                        <p:attrNameLst>
                                          <p:attrName>style.visibility</p:attrName>
                                        </p:attrNameLst>
                                      </p:cBhvr>
                                      <p:to>
                                        <p:strVal val="visible"/>
                                      </p:to>
                                    </p:set>
                                    <p:animEffect transition="in" filter="checkerboard(across)">
                                      <p:cBhvr>
                                        <p:cTn id="24"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P spid="174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dirty="0" smtClean="0"/>
              <a:t>Quantum Mechanical Model</a:t>
            </a:r>
          </a:p>
        </p:txBody>
      </p:sp>
      <p:sp>
        <p:nvSpPr>
          <p:cNvPr id="19459" name="Rectangle 3"/>
          <p:cNvSpPr>
            <a:spLocks noGrp="1" noChangeArrowheads="1"/>
          </p:cNvSpPr>
          <p:nvPr>
            <p:ph type="body" idx="1"/>
          </p:nvPr>
        </p:nvSpPr>
        <p:spPr/>
        <p:txBody>
          <a:bodyPr/>
          <a:lstStyle/>
          <a:p>
            <a:pPr eaLnBrk="1" hangingPunct="1">
              <a:defRPr/>
            </a:pPr>
            <a:r>
              <a:rPr lang="en-US" sz="4400" dirty="0" smtClean="0"/>
              <a:t>Schrodinger’s equation: in each energy level there is a probability of finding an e</a:t>
            </a:r>
            <a:r>
              <a:rPr lang="en-US" sz="4400" baseline="30000" dirty="0" smtClean="0"/>
              <a:t>-</a:t>
            </a:r>
            <a:r>
              <a:rPr lang="en-US" sz="4400" dirty="0" smtClean="0"/>
              <a:t> in a specific </a:t>
            </a:r>
            <a:r>
              <a:rPr lang="en-US" sz="4400" dirty="0" smtClean="0"/>
              <a:t>location</a:t>
            </a:r>
          </a:p>
          <a:p>
            <a:pPr marL="0" indent="0" eaLnBrk="1" hangingPunct="1">
              <a:buNone/>
              <a:defRPr/>
            </a:pPr>
            <a:endParaRPr lang="en-US" sz="4400" dirty="0" smtClean="0"/>
          </a:p>
          <a:p>
            <a:pPr eaLnBrk="1" hangingPunct="1">
              <a:defRPr/>
            </a:pPr>
            <a:r>
              <a:rPr lang="en-US" sz="4000" dirty="0" smtClean="0"/>
              <a:t>Called </a:t>
            </a:r>
            <a:r>
              <a:rPr lang="en-US" sz="4000" dirty="0" smtClean="0"/>
              <a:t>atomic orbitals</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checkerboard(across)">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checkerboard(across)">
                                      <p:cBhvr>
                                        <p:cTn id="12" dur="5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try…</a:t>
            </a:r>
            <a:endParaRPr lang="en-US" dirty="0"/>
          </a:p>
        </p:txBody>
      </p:sp>
      <p:sp>
        <p:nvSpPr>
          <p:cNvPr id="3" name="Content Placeholder 2"/>
          <p:cNvSpPr>
            <a:spLocks noGrp="1"/>
          </p:cNvSpPr>
          <p:nvPr>
            <p:ph idx="1"/>
          </p:nvPr>
        </p:nvSpPr>
        <p:spPr>
          <a:solidFill>
            <a:srgbClr val="FFFF00"/>
          </a:solidFill>
        </p:spPr>
        <p:style>
          <a:lnRef idx="2">
            <a:schemeClr val="dk1"/>
          </a:lnRef>
          <a:fillRef idx="1">
            <a:schemeClr val="lt1"/>
          </a:fillRef>
          <a:effectRef idx="0">
            <a:schemeClr val="dk1"/>
          </a:effectRef>
          <a:fontRef idx="minor">
            <a:schemeClr val="dk1"/>
          </a:fontRef>
        </p:style>
        <p:txBody>
          <a:bodyPr/>
          <a:lstStyle/>
          <a:p>
            <a:r>
              <a:rPr lang="en-US" sz="4800" dirty="0" smtClean="0">
                <a:effectLst/>
              </a:rPr>
              <a:t>Tell your partner where the most likely place to find an electron is according to the quantum mechanical model.  </a:t>
            </a:r>
            <a:endParaRPr lang="en-US" sz="4800" dirty="0">
              <a:effectLst/>
            </a:endParaRPr>
          </a:p>
        </p:txBody>
      </p:sp>
    </p:spTree>
    <p:extLst>
      <p:ext uri="{BB962C8B-B14F-4D97-AF65-F5344CB8AC3E}">
        <p14:creationId xmlns:p14="http://schemas.microsoft.com/office/powerpoint/2010/main" val="1763414909"/>
      </p:ext>
    </p:extLst>
  </p:cSld>
  <p:clrMapOvr>
    <a:masterClrMapping/>
  </p:clrMapOvr>
  <p:transition xmlns:p14="http://schemas.microsoft.com/office/powerpoint/2010/main">
    <p:dissolve/>
  </p:transition>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Orbit</Template>
  <TotalTime>3010</TotalTime>
  <Words>749</Words>
  <Application>Microsoft Macintosh PowerPoint</Application>
  <PresentationFormat>On-screen Show (4:3)</PresentationFormat>
  <Paragraphs>94</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Orbit</vt:lpstr>
      <vt:lpstr>Quantum Theory </vt:lpstr>
      <vt:lpstr>Objective:</vt:lpstr>
      <vt:lpstr>Review: Do Not Write Rutherford’s Nuclear Model  (Planetary Model)</vt:lpstr>
      <vt:lpstr>Bohr Model</vt:lpstr>
      <vt:lpstr>Bohr Model</vt:lpstr>
      <vt:lpstr>Now you try…</vt:lpstr>
      <vt:lpstr>Quantum Mechanical Model </vt:lpstr>
      <vt:lpstr>Quantum Mechanical Model</vt:lpstr>
      <vt:lpstr>Now you try…</vt:lpstr>
      <vt:lpstr>Atomic Orbitals</vt:lpstr>
      <vt:lpstr>Atomic Orbitals</vt:lpstr>
      <vt:lpstr>Atomic Orbitals</vt:lpstr>
      <vt:lpstr>Atomic Orbitals</vt:lpstr>
      <vt:lpstr>Atomic Orbitals</vt:lpstr>
      <vt:lpstr>Now you try…</vt:lpstr>
      <vt:lpstr>Principal Quantum Number</vt:lpstr>
      <vt:lpstr>Energy Sub Levels</vt:lpstr>
      <vt:lpstr>Atomic Orbitals</vt:lpstr>
      <vt:lpstr>Atomic Orbitals</vt:lpstr>
      <vt:lpstr>Now you try…</vt:lpstr>
      <vt:lpstr>Ticket Out the Door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Carolyn Mitchell</dc:creator>
  <cp:lastModifiedBy>LRJ</cp:lastModifiedBy>
  <cp:revision>82</cp:revision>
  <cp:lastPrinted>2017-10-06T17:53:23Z</cp:lastPrinted>
  <dcterms:created xsi:type="dcterms:W3CDTF">2006-07-18T20:23:51Z</dcterms:created>
  <dcterms:modified xsi:type="dcterms:W3CDTF">2017-11-04T10:41:00Z</dcterms:modified>
</cp:coreProperties>
</file>