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334" r:id="rId2"/>
    <p:sldId id="335" r:id="rId3"/>
    <p:sldId id="276" r:id="rId4"/>
    <p:sldId id="279" r:id="rId5"/>
    <p:sldId id="280" r:id="rId6"/>
    <p:sldId id="281" r:id="rId7"/>
    <p:sldId id="308" r:id="rId8"/>
    <p:sldId id="282" r:id="rId9"/>
    <p:sldId id="273" r:id="rId10"/>
    <p:sldId id="327" r:id="rId11"/>
    <p:sldId id="32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12" y="4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F29EB-E9B1-4046-9C27-CBB407E8A862}" type="datetimeFigureOut">
              <a:rPr lang="en-US" smtClean="0"/>
              <a:t>11/5/17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ADD82-F9EF-A24F-B5CE-93315073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5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 electron configuration using the periodic table You Tube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ADD82-F9EF-A24F-B5CE-93315073AE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8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ECB8151-1F03-4FE9-8E4E-8728097921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35982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75B17-E885-4CB2-9DB7-A680C6499D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80140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BF4B751-ADD8-4AF2-940A-2DC86A5EF9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26456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7950C-20B2-4D8A-8DC2-95D598949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09240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EE8142F-8182-4F25-B51A-E3A2E68904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43068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6CB6E-27B0-4144-A075-1193CF2524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27281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0575-25CE-40A2-A188-3CD68C503B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76466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CF689-5B78-4887-9AE8-C0F56D94C5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30465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75A43-2304-49BC-954D-FF09F4C15D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25010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2D61A36-55CD-48A9-A7D1-09CB69D3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36839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23604-D731-4012-9808-829613C142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55525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D7489C29-622A-47C4-8BE9-120307B31A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771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81192" y="3200400"/>
            <a:ext cx="7989752" cy="590321"/>
          </a:xfrm>
        </p:spPr>
        <p:txBody>
          <a:bodyPr>
            <a:noAutofit/>
          </a:bodyPr>
          <a:lstStyle/>
          <a:p>
            <a:r>
              <a:rPr lang="en-US" sz="3600" dirty="0" smtClean="0"/>
              <a:t>Periodic Table and Electron Configurations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4585036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try…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86000"/>
            <a:ext cx="7989752" cy="3630795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Using your periodic table and board, write down what the ending electron configuration for each element will be according to its location on the periodic table</a:t>
            </a:r>
          </a:p>
          <a:p>
            <a:r>
              <a:rPr lang="en-US" sz="2800" dirty="0" smtClean="0">
                <a:effectLst/>
              </a:rPr>
              <a:t>A) Ba</a:t>
            </a:r>
          </a:p>
          <a:p>
            <a:r>
              <a:rPr lang="en-US" sz="2800" dirty="0" smtClean="0">
                <a:effectLst/>
              </a:rPr>
              <a:t>B) I</a:t>
            </a:r>
          </a:p>
          <a:p>
            <a:r>
              <a:rPr lang="en-US" sz="2800" dirty="0" smtClean="0">
                <a:effectLst/>
              </a:rPr>
              <a:t>C) Cs</a:t>
            </a:r>
            <a:endParaRPr lang="en-US" sz="2800" dirty="0"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Ticket Out the Door – 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1</a:t>
            </a:r>
            <a:r>
              <a:rPr lang="en-US" sz="2800" dirty="0" smtClean="0"/>
              <a:t>) What electron configuration do all elements in group 1 end with?  Group 17?</a:t>
            </a:r>
          </a:p>
          <a:p>
            <a:r>
              <a:rPr lang="en-US" sz="2800" dirty="0"/>
              <a:t>2</a:t>
            </a:r>
            <a:r>
              <a:rPr lang="en-US" sz="2800" dirty="0" smtClean="0"/>
              <a:t>) What is the trend for electron configurations when looking at the transition metals?</a:t>
            </a:r>
          </a:p>
          <a:p>
            <a:r>
              <a:rPr lang="en-US" sz="2800" dirty="0"/>
              <a:t>3</a:t>
            </a:r>
            <a:r>
              <a:rPr lang="en-US" sz="2800" dirty="0" smtClean="0"/>
              <a:t>) What is the trend for electron configurations when looking at the inner transition metals (lanthanide and actinide series)?</a:t>
            </a:r>
          </a:p>
          <a:p>
            <a:pPr>
              <a:defRPr/>
            </a:pPr>
            <a:endParaRPr lang="en-US" sz="2600" dirty="0" smtClean="0"/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Objective: describe the relationship between electron configurations and an elements location on the periodic table</a:t>
            </a:r>
          </a:p>
        </p:txBody>
      </p:sp>
    </p:spTree>
    <p:extLst>
      <p:ext uri="{BB962C8B-B14F-4D97-AF65-F5344CB8AC3E}">
        <p14:creationId xmlns:p14="http://schemas.microsoft.com/office/powerpoint/2010/main" val="834624377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Periodic Table and Electron Configurations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4400" dirty="0" smtClean="0"/>
              <a:t>Element’s period corresponds to # of energy levels that </a:t>
            </a:r>
            <a:r>
              <a:rPr lang="en-US" sz="4400" dirty="0"/>
              <a:t>e</a:t>
            </a:r>
            <a:r>
              <a:rPr lang="en-US" sz="4400" baseline="30000" dirty="0"/>
              <a:t>-</a:t>
            </a:r>
            <a:r>
              <a:rPr lang="en-US" sz="4400" dirty="0" smtClean="0"/>
              <a:t> can be found in</a:t>
            </a:r>
          </a:p>
          <a:p>
            <a:pPr eaLnBrk="1" hangingPunct="1">
              <a:defRPr/>
            </a:pPr>
            <a:r>
              <a:rPr lang="en-US" sz="4400" dirty="0" smtClean="0"/>
              <a:t>Group A elements show a wide variety of properties due to s and p orbitals</a:t>
            </a:r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Periodic Table and Electron Configurations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dirty="0" smtClean="0"/>
              <a:t>Group 1: always ends in s</a:t>
            </a:r>
            <a:r>
              <a:rPr lang="en-US" sz="4000" baseline="30000" dirty="0" smtClean="0"/>
              <a:t>1</a:t>
            </a:r>
            <a:endParaRPr lang="en-US" sz="4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dirty="0" smtClean="0"/>
              <a:t>Ex: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 smtClean="0"/>
              <a:t>Li: 1s</a:t>
            </a:r>
            <a:r>
              <a:rPr lang="en-US" sz="3600" baseline="30000" dirty="0" smtClean="0"/>
              <a:t>2</a:t>
            </a:r>
            <a:r>
              <a:rPr lang="en-US" sz="3600" u="sng" dirty="0" smtClean="0"/>
              <a:t>2s</a:t>
            </a:r>
            <a:r>
              <a:rPr lang="en-US" sz="3600" u="sng" baseline="30000" dirty="0" smtClean="0"/>
              <a:t>1</a:t>
            </a:r>
            <a:r>
              <a:rPr lang="en-US" sz="3600" u="sng" dirty="0" smtClean="0"/>
              <a:t> </a:t>
            </a:r>
            <a:r>
              <a:rPr lang="en-US" sz="3600" dirty="0" smtClean="0"/>
              <a:t>(Li: period 2)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 smtClean="0"/>
              <a:t>Na: 1s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2s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2p</a:t>
            </a:r>
            <a:r>
              <a:rPr lang="en-US" sz="3600" baseline="30000" dirty="0" smtClean="0"/>
              <a:t>6</a:t>
            </a:r>
            <a:r>
              <a:rPr lang="en-US" sz="3600" u="sng" dirty="0" smtClean="0"/>
              <a:t>3s</a:t>
            </a:r>
            <a:r>
              <a:rPr lang="en-US" sz="3600" u="sng" baseline="30000" dirty="0" smtClean="0"/>
              <a:t>1</a:t>
            </a:r>
            <a:r>
              <a:rPr lang="en-US" sz="3600" dirty="0" smtClean="0"/>
              <a:t> (Na: period 3)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 smtClean="0"/>
              <a:t>K: 1s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2s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2p</a:t>
            </a:r>
            <a:r>
              <a:rPr lang="en-US" sz="3600" baseline="30000" dirty="0" smtClean="0"/>
              <a:t>6</a:t>
            </a:r>
            <a:r>
              <a:rPr lang="en-US" sz="3600" dirty="0" smtClean="0"/>
              <a:t>3s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3p</a:t>
            </a:r>
            <a:r>
              <a:rPr lang="en-US" sz="3600" baseline="30000" dirty="0" smtClean="0"/>
              <a:t>6</a:t>
            </a:r>
            <a:r>
              <a:rPr lang="en-US" sz="3600" u="sng" dirty="0" smtClean="0"/>
              <a:t>4s</a:t>
            </a:r>
            <a:r>
              <a:rPr lang="en-US" sz="3600" u="sng" baseline="30000" dirty="0" smtClean="0"/>
              <a:t>1</a:t>
            </a:r>
            <a:r>
              <a:rPr lang="en-US" sz="3600" baseline="30000" dirty="0" smtClean="0"/>
              <a:t> </a:t>
            </a:r>
            <a:r>
              <a:rPr lang="en-US" sz="3600" dirty="0" smtClean="0"/>
              <a:t>(K: period 4) </a:t>
            </a:r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Periodic Table and Electron Configurations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Group 2: always ends in s</a:t>
            </a:r>
            <a:r>
              <a:rPr lang="en-US" sz="4400" baseline="30000" dirty="0" smtClean="0"/>
              <a:t>2</a:t>
            </a:r>
          </a:p>
          <a:p>
            <a:pPr eaLnBrk="1" hangingPunct="1">
              <a:defRPr/>
            </a:pPr>
            <a:r>
              <a:rPr lang="en-US" sz="4400" dirty="0" smtClean="0"/>
              <a:t>Ex:</a:t>
            </a:r>
          </a:p>
          <a:p>
            <a:pPr lvl="1" eaLnBrk="1" hangingPunct="1">
              <a:defRPr/>
            </a:pPr>
            <a:r>
              <a:rPr lang="en-US" sz="4000" dirty="0" smtClean="0"/>
              <a:t>Be: 1s</a:t>
            </a:r>
            <a:r>
              <a:rPr lang="en-US" sz="4000" baseline="30000" dirty="0" smtClean="0"/>
              <a:t>2</a:t>
            </a:r>
            <a:r>
              <a:rPr lang="en-US" sz="4000" u="sng" dirty="0" smtClean="0"/>
              <a:t>2s</a:t>
            </a:r>
            <a:r>
              <a:rPr lang="en-US" sz="4000" u="sng" baseline="30000" dirty="0" smtClean="0"/>
              <a:t>2</a:t>
            </a:r>
            <a:r>
              <a:rPr lang="en-US" sz="4000" dirty="0" smtClean="0"/>
              <a:t> (Be: period 2)</a:t>
            </a:r>
          </a:p>
          <a:p>
            <a:pPr lvl="1" eaLnBrk="1" hangingPunct="1">
              <a:defRPr/>
            </a:pPr>
            <a:r>
              <a:rPr lang="en-US" sz="4000" dirty="0" smtClean="0"/>
              <a:t>Mg: 1s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2s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2p</a:t>
            </a:r>
            <a:r>
              <a:rPr lang="en-US" sz="4000" baseline="30000" dirty="0" smtClean="0"/>
              <a:t>6</a:t>
            </a:r>
            <a:r>
              <a:rPr lang="en-US" sz="4000" u="sng" dirty="0" smtClean="0"/>
              <a:t>3s</a:t>
            </a:r>
            <a:r>
              <a:rPr lang="en-US" sz="4000" u="sng" baseline="30000" dirty="0" smtClean="0"/>
              <a:t>2</a:t>
            </a:r>
            <a:r>
              <a:rPr lang="en-US" sz="4000" dirty="0" smtClean="0"/>
              <a:t> (Mg: period 3)</a:t>
            </a:r>
          </a:p>
          <a:p>
            <a:pPr lvl="1" eaLnBrk="1" hangingPunct="1">
              <a:defRPr/>
            </a:pPr>
            <a:endParaRPr lang="en-US" sz="4000" dirty="0" smtClean="0"/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Periodic Table and Electron Configurations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Group 13: p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 </a:t>
            </a:r>
          </a:p>
          <a:p>
            <a:pPr eaLnBrk="1" hangingPunct="1">
              <a:defRPr/>
            </a:pPr>
            <a:r>
              <a:rPr lang="en-US" sz="3600" dirty="0" smtClean="0"/>
              <a:t>Group 14: p</a:t>
            </a:r>
            <a:r>
              <a:rPr lang="en-US" sz="3600" baseline="30000" dirty="0" smtClean="0"/>
              <a:t>2</a:t>
            </a: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Group 15: p</a:t>
            </a:r>
            <a:r>
              <a:rPr lang="en-US" sz="3600" baseline="30000" dirty="0" smtClean="0"/>
              <a:t>3</a:t>
            </a:r>
            <a:endParaRPr lang="en-US" sz="3600" dirty="0" smtClean="0"/>
          </a:p>
          <a:p>
            <a:pPr eaLnBrk="1" hangingPunct="1">
              <a:defRPr/>
            </a:pPr>
            <a:r>
              <a:rPr lang="en-US" sz="3600" dirty="0"/>
              <a:t>Group </a:t>
            </a:r>
            <a:r>
              <a:rPr lang="en-US" sz="3600" dirty="0" smtClean="0"/>
              <a:t>16: p</a:t>
            </a:r>
            <a:r>
              <a:rPr lang="en-US" sz="3600" baseline="30000" dirty="0" smtClean="0"/>
              <a:t>4</a:t>
            </a:r>
            <a:endParaRPr lang="en-US" sz="3600" dirty="0"/>
          </a:p>
          <a:p>
            <a:pPr eaLnBrk="1" hangingPunct="1">
              <a:defRPr/>
            </a:pPr>
            <a:r>
              <a:rPr lang="en-US" sz="3600" dirty="0" smtClean="0"/>
              <a:t>Group 17: p</a:t>
            </a:r>
            <a:r>
              <a:rPr lang="en-US" sz="3600" baseline="30000" dirty="0" smtClean="0"/>
              <a:t>5</a:t>
            </a:r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Periodic Table and Electron Configurations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Group 18: full s and p orbital (except He, it only has 2 e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 so its full shell includes only 1s)</a:t>
            </a:r>
          </a:p>
          <a:p>
            <a:pPr lvl="1" eaLnBrk="1" hangingPunct="1">
              <a:defRPr/>
            </a:pPr>
            <a:r>
              <a:rPr lang="en-US" sz="3600" baseline="-25000" dirty="0" smtClean="0"/>
              <a:t> </a:t>
            </a:r>
            <a:r>
              <a:rPr lang="en-US" sz="3600" dirty="0" smtClean="0"/>
              <a:t> Makes them unreactive  </a:t>
            </a:r>
          </a:p>
          <a:p>
            <a:pPr eaLnBrk="1" hangingPunct="1">
              <a:defRPr/>
            </a:pPr>
            <a:r>
              <a:rPr lang="en-US" sz="3600" dirty="0"/>
              <a:t> </a:t>
            </a:r>
            <a:r>
              <a:rPr lang="en-US" sz="3600" dirty="0" smtClean="0"/>
              <a:t>s orbital e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 + p orbital e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 = # valence e</a:t>
            </a:r>
            <a:r>
              <a:rPr lang="en-US" sz="3600" baseline="30000" dirty="0" smtClean="0"/>
              <a:t>-</a:t>
            </a:r>
            <a:endParaRPr lang="en-US" sz="3600" dirty="0" smtClean="0"/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Transition Metals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Transition metals: all e</a:t>
            </a:r>
            <a:r>
              <a:rPr lang="en-US" sz="4400" baseline="30000" dirty="0" smtClean="0"/>
              <a:t>-</a:t>
            </a:r>
            <a:r>
              <a:rPr lang="en-US" sz="4400" dirty="0" smtClean="0"/>
              <a:t> </a:t>
            </a:r>
            <a:r>
              <a:rPr lang="en-US" sz="4400" dirty="0" err="1" smtClean="0"/>
              <a:t>config</a:t>
            </a:r>
            <a:r>
              <a:rPr lang="en-US" sz="4400" dirty="0" smtClean="0"/>
              <a:t> end in d</a:t>
            </a:r>
          </a:p>
          <a:p>
            <a:pPr eaLnBrk="1" hangingPunct="1">
              <a:defRPr/>
            </a:pPr>
            <a:r>
              <a:rPr lang="en-US" sz="4400" dirty="0" smtClean="0"/>
              <a:t>Inner transition metals: all e</a:t>
            </a:r>
            <a:r>
              <a:rPr lang="en-US" sz="4400" baseline="30000" dirty="0" smtClean="0"/>
              <a:t>-</a:t>
            </a:r>
            <a:r>
              <a:rPr lang="en-US" sz="4400" dirty="0" smtClean="0"/>
              <a:t> </a:t>
            </a:r>
            <a:r>
              <a:rPr lang="en-US" sz="4400" dirty="0" err="1" smtClean="0"/>
              <a:t>config</a:t>
            </a:r>
            <a:r>
              <a:rPr lang="en-US" sz="4400" dirty="0" smtClean="0"/>
              <a:t>. </a:t>
            </a:r>
            <a:r>
              <a:rPr lang="en-US" sz="4400" dirty="0" smtClean="0"/>
              <a:t>end in f</a:t>
            </a:r>
          </a:p>
          <a:p>
            <a:pPr eaLnBrk="1" hangingPunct="1">
              <a:defRPr/>
            </a:pPr>
            <a:endParaRPr lang="en-US" sz="4400" dirty="0" smtClean="0"/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130175"/>
          <a:ext cx="9144000" cy="672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Photo Editor Photo" r:id="rId4" imgW="13409524" imgH="9866667" progId="">
                  <p:embed/>
                </p:oleObj>
              </mc:Choice>
              <mc:Fallback>
                <p:oleObj name="Photo Editor Photo" r:id="rId4" imgW="13409524" imgH="986666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0175"/>
                        <a:ext cx="9144000" cy="672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3985</TotalTime>
  <Words>343</Words>
  <Application>Microsoft Macintosh PowerPoint</Application>
  <PresentationFormat>On-screen Show (4:3)</PresentationFormat>
  <Paragraphs>41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Dividend</vt:lpstr>
      <vt:lpstr>Photo Editor Photo</vt:lpstr>
      <vt:lpstr>PowerPoint Presentation</vt:lpstr>
      <vt:lpstr>Objective</vt:lpstr>
      <vt:lpstr>Periodic Table and Electron Configurations</vt:lpstr>
      <vt:lpstr>Periodic Table and Electron Configurations</vt:lpstr>
      <vt:lpstr>Periodic Table and Electron Configurations</vt:lpstr>
      <vt:lpstr>Periodic Table and Electron Configurations</vt:lpstr>
      <vt:lpstr>Periodic Table and Electron Configurations</vt:lpstr>
      <vt:lpstr>Transition Metals</vt:lpstr>
      <vt:lpstr>PowerPoint Presentation</vt:lpstr>
      <vt:lpstr>Now you try…</vt:lpstr>
      <vt:lpstr>Ticket Out the Door – Review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Carolyn Mitchell</dc:creator>
  <cp:lastModifiedBy>LRJ</cp:lastModifiedBy>
  <cp:revision>92</cp:revision>
  <dcterms:created xsi:type="dcterms:W3CDTF">2006-07-19T17:22:46Z</dcterms:created>
  <dcterms:modified xsi:type="dcterms:W3CDTF">2017-11-05T21:53:30Z</dcterms:modified>
</cp:coreProperties>
</file>