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7" r:id="rId16"/>
    <p:sldId id="275" r:id="rId17"/>
    <p:sldId id="276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“Crash Course” in Lab Safety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629400" y="4876800"/>
            <a:ext cx="1981200" cy="1066800"/>
          </a:xfrm>
          <a:prstGeom prst="wedgeRoundRectCallout">
            <a:avLst>
              <a:gd name="adj1" fmla="val 84430"/>
              <a:gd name="adj2" fmla="val 593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Oops.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</a:t>
            </a:r>
            <a:r>
              <a:rPr lang="en-US" baseline="0" dirty="0" smtClean="0"/>
              <a:t> (Real or Drill)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off gas valves and electrical equipment</a:t>
            </a:r>
          </a:p>
          <a:p>
            <a:r>
              <a:rPr lang="en-US" dirty="0" smtClean="0"/>
              <a:t>Exit</a:t>
            </a:r>
            <a:r>
              <a:rPr lang="en-US" baseline="0" dirty="0" smtClean="0"/>
              <a:t> promptly but safely</a:t>
            </a:r>
          </a:p>
          <a:p>
            <a:pPr lvl="1"/>
            <a:r>
              <a:rPr lang="en-US" dirty="0" smtClean="0"/>
              <a:t>Turn RIGHT outside classroom; exit to the LEFT in the Upper Quad C Commons Area; rendezvous at football field</a:t>
            </a:r>
            <a:endParaRPr lang="en-US" baseline="0" dirty="0" smtClean="0"/>
          </a:p>
          <a:p>
            <a:r>
              <a:rPr lang="en-US" dirty="0" smtClean="0"/>
              <a:t>If real fire, pull fire alarm on the way 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Shut-Off Valve</a:t>
            </a:r>
            <a:endParaRPr lang="en-US" dirty="0"/>
          </a:p>
        </p:txBody>
      </p:sp>
      <p:pic>
        <p:nvPicPr>
          <p:cNvPr id="6" name="Content Placeholder 5" descr="IMG_01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57200" y="2348706"/>
            <a:ext cx="4038600" cy="302895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Only open if instructed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Fume 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Uses negative pressure (suction) to remove vapors</a:t>
            </a:r>
          </a:p>
          <a:p>
            <a:r>
              <a:rPr lang="en-US" dirty="0" smtClean="0"/>
              <a:t>Off-limits to you </a:t>
            </a:r>
            <a:r>
              <a:rPr lang="en-US" dirty="0" smtClean="0">
                <a:sym typeface="Wingdings" pitchFamily="2" charset="2"/>
              </a:rPr>
              <a:t>(unless otherwise instructed)</a:t>
            </a:r>
            <a:endParaRPr lang="en-US" dirty="0"/>
          </a:p>
        </p:txBody>
      </p:sp>
      <p:pic>
        <p:nvPicPr>
          <p:cNvPr id="5" name="Content Placeholder 4" descr="IMG_01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Broken Glass</a:t>
            </a:r>
            <a:r>
              <a:rPr lang="en-US" baseline="0" dirty="0" smtClean="0"/>
              <a:t> Container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Alert me right away of broken glass (penalties if you </a:t>
            </a:r>
            <a:r>
              <a:rPr lang="en-US" b="1" dirty="0" smtClean="0"/>
              <a:t>DO NOT </a:t>
            </a:r>
            <a:r>
              <a:rPr lang="en-US" dirty="0" smtClean="0"/>
              <a:t>tell me right away)</a:t>
            </a:r>
          </a:p>
          <a:p>
            <a:r>
              <a:rPr lang="en-US" u="sng" dirty="0" smtClean="0"/>
              <a:t>I will clean it up</a:t>
            </a:r>
            <a:r>
              <a:rPr lang="en-US" b="1" u="sng" dirty="0" smtClean="0"/>
              <a:t> </a:t>
            </a:r>
            <a:r>
              <a:rPr lang="en-US" dirty="0" smtClean="0"/>
              <a:t>with broom and dustpan (do not use fingers)</a:t>
            </a:r>
          </a:p>
          <a:p>
            <a:r>
              <a:rPr lang="en-US" b="1" dirty="0" smtClean="0"/>
              <a:t>No broken glass goes in the trash – ever!</a:t>
            </a:r>
            <a:endParaRPr lang="en-US" b="1" dirty="0"/>
          </a:p>
        </p:txBody>
      </p:sp>
      <p:pic>
        <p:nvPicPr>
          <p:cNvPr id="5" name="Content Placeholder 4" descr="IMG_01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Glassware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Hot glass and cool glass looks the </a:t>
            </a:r>
            <a:r>
              <a:rPr lang="en-US" u="sng" dirty="0" smtClean="0"/>
              <a:t>same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Same goes for metals!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b="1" u="none" dirty="0" smtClean="0"/>
              <a:t>Allow</a:t>
            </a:r>
            <a:r>
              <a:rPr lang="en-US" b="1" u="none" baseline="0" dirty="0" smtClean="0"/>
              <a:t> glass to cool entirely before handling it</a:t>
            </a:r>
          </a:p>
          <a:p>
            <a:pPr lvl="1"/>
            <a:r>
              <a:rPr lang="en-US" b="0" u="none" dirty="0" smtClean="0"/>
              <a:t>Or,</a:t>
            </a:r>
            <a:r>
              <a:rPr lang="en-US" b="0" u="none" baseline="0" dirty="0" smtClean="0"/>
              <a:t> use rubber grippers to handle </a:t>
            </a:r>
            <a:r>
              <a:rPr lang="en-US" b="0" i="1" u="none" baseline="0" dirty="0" smtClean="0"/>
              <a:t>warm</a:t>
            </a:r>
            <a:r>
              <a:rPr lang="en-US" b="0" u="none" baseline="0" dirty="0" smtClean="0"/>
              <a:t> glass</a:t>
            </a:r>
            <a:endParaRPr lang="en-US" b="0" u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667000"/>
            <a:ext cx="1724025" cy="2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667000"/>
            <a:ext cx="1724025" cy="2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Smell in</a:t>
            </a:r>
            <a:r>
              <a:rPr lang="en-US" baseline="0" dirty="0" smtClean="0"/>
              <a:t>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/>
              <a:t>Don’t wear deodorant</a:t>
            </a:r>
          </a:p>
          <a:p>
            <a:r>
              <a:rPr lang="en-US" strike="noStrike" dirty="0" smtClean="0"/>
              <a:t>Waft!</a:t>
            </a:r>
          </a:p>
          <a:p>
            <a:r>
              <a:rPr lang="en-US" dirty="0" smtClean="0"/>
              <a:t>Don’t taste, touch, or smell</a:t>
            </a:r>
            <a:r>
              <a:rPr lang="en-US" baseline="0" dirty="0" smtClean="0"/>
              <a:t> chemicals unless instructed to do so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b="1" u="sng" dirty="0" smtClean="0"/>
              <a:t>NOT</a:t>
            </a:r>
            <a:r>
              <a:rPr lang="en-US" dirty="0" smtClean="0"/>
              <a:t>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Have or consume food or drink (</a:t>
            </a:r>
            <a:r>
              <a:rPr lang="en-US" baseline="0" dirty="0" smtClean="0"/>
              <a:t>including gum) in the laboratory area</a:t>
            </a:r>
          </a:p>
          <a:p>
            <a:r>
              <a:rPr lang="en-US" baseline="0" dirty="0" smtClean="0"/>
              <a:t>Wear loose or baggy clothing, jewelry, or long hair</a:t>
            </a:r>
          </a:p>
          <a:p>
            <a:r>
              <a:rPr lang="en-US" baseline="0" dirty="0" smtClean="0"/>
              <a:t>Dispose of chemicals improperly (follow all instructions)</a:t>
            </a:r>
          </a:p>
          <a:p>
            <a:r>
              <a:rPr lang="en-US" baseline="0" dirty="0" smtClean="0"/>
              <a:t>Enter the prep room without permission</a:t>
            </a:r>
          </a:p>
          <a:p>
            <a:r>
              <a:rPr lang="en-US" baseline="0" dirty="0" smtClean="0"/>
              <a:t>Add or remove any chemical from the lab area</a:t>
            </a:r>
          </a:p>
          <a:p>
            <a:r>
              <a:rPr lang="en-US" baseline="0" dirty="0" smtClean="0"/>
              <a:t>Point the open end of a heated test tube at anyone (including yourself)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to do!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safe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Report all accidents </a:t>
            </a:r>
            <a:r>
              <a:rPr lang="en-US" u="sng" dirty="0" smtClean="0"/>
              <a:t>immediately</a:t>
            </a:r>
            <a:r>
              <a:rPr lang="en-US" u="none" dirty="0" smtClean="0"/>
              <a:t>, no matter how minor</a:t>
            </a:r>
          </a:p>
          <a:p>
            <a:r>
              <a:rPr lang="en-US" u="none" dirty="0" smtClean="0"/>
              <a:t>Keep the lab stations clear (backpacks</a:t>
            </a:r>
            <a:r>
              <a:rPr lang="en-US" u="none" baseline="0" dirty="0" smtClean="0"/>
              <a:t> under your desk)</a:t>
            </a:r>
            <a:r>
              <a:rPr lang="en-US" u="none" dirty="0" smtClean="0"/>
              <a:t> and don’t stand in “travel lanes”</a:t>
            </a:r>
          </a:p>
          <a:p>
            <a:r>
              <a:rPr lang="en-US" dirty="0" smtClean="0"/>
              <a:t>Ask if</a:t>
            </a:r>
            <a:r>
              <a:rPr lang="en-US" baseline="0" dirty="0" smtClean="0"/>
              <a:t> you are unsure of a procedure </a:t>
            </a:r>
            <a:r>
              <a:rPr lang="en-US" i="1" baseline="0" dirty="0" smtClean="0"/>
              <a:t>before </a:t>
            </a:r>
            <a:r>
              <a:rPr lang="en-US" i="0" baseline="0" dirty="0" smtClean="0"/>
              <a:t>trying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in case, you should know the location of our Automatic External Defibrillators…</a:t>
            </a:r>
          </a:p>
          <a:p>
            <a:pPr lvl="1"/>
            <a:r>
              <a:rPr lang="en-US" b="1" dirty="0" smtClean="0"/>
              <a:t>Outside the main gym in the Wildcat (closest)</a:t>
            </a:r>
          </a:p>
          <a:p>
            <a:pPr lvl="1"/>
            <a:r>
              <a:rPr lang="en-US" dirty="0" smtClean="0"/>
              <a:t>Outside the main office in the cafeteria</a:t>
            </a:r>
          </a:p>
          <a:p>
            <a:pPr lvl="1"/>
            <a:r>
              <a:rPr lang="en-US" dirty="0" smtClean="0"/>
              <a:t>Outside the concession stand at the football field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smtClean="0"/>
              <a:t>Number one</a:t>
            </a:r>
            <a:r>
              <a:rPr lang="en-US" cap="small" baseline="0" dirty="0" smtClean="0"/>
              <a:t> rule for lab safety: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/>
            <a:r>
              <a:rPr lang="en-US" b="1" dirty="0" smtClean="0"/>
              <a:t> </a:t>
            </a:r>
            <a:r>
              <a:rPr lang="en-US" b="1" strike="sngStrike" dirty="0" smtClean="0"/>
              <a:t>Don’t Be Stupid.</a:t>
            </a:r>
            <a:r>
              <a:rPr lang="en-US" b="1" dirty="0" smtClean="0"/>
              <a:t> Use common sense. </a:t>
            </a:r>
            <a:r>
              <a:rPr lang="en-US" b="1" dirty="0" smtClean="0">
                <a:sym typeface="Wingdings" pitchFamily="2" charset="2"/>
              </a:rPr>
              <a:t></a:t>
            </a:r>
          </a:p>
          <a:p>
            <a:pPr lvl="1" algn="l"/>
            <a:r>
              <a:rPr lang="en-US" dirty="0" smtClean="0"/>
              <a:t>Listen</a:t>
            </a:r>
            <a:r>
              <a:rPr lang="en-US" baseline="0" dirty="0" smtClean="0"/>
              <a:t> to and follow all teacher instructions</a:t>
            </a:r>
          </a:p>
          <a:p>
            <a:pPr lvl="1" algn="l"/>
            <a:r>
              <a:rPr lang="en-US" baseline="0" dirty="0" smtClean="0"/>
              <a:t>Don’t be a rogue scientist (no unauthorized experiments)</a:t>
            </a:r>
          </a:p>
          <a:p>
            <a:pPr lvl="1" algn="l"/>
            <a:r>
              <a:rPr lang="en-US" baseline="0" dirty="0" smtClean="0"/>
              <a:t>Never work alone</a:t>
            </a:r>
          </a:p>
          <a:p>
            <a:pPr lvl="1" algn="l"/>
            <a:r>
              <a:rPr lang="en-US" baseline="0" dirty="0" smtClean="0"/>
              <a:t>Don’t mess around</a:t>
            </a:r>
          </a:p>
          <a:p>
            <a:pPr lvl="1"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Protective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Goggles</a:t>
            </a:r>
          </a:p>
          <a:p>
            <a:pPr lvl="1"/>
            <a:r>
              <a:rPr lang="en-US" dirty="0" smtClean="0"/>
              <a:t>Glasses are </a:t>
            </a:r>
            <a:r>
              <a:rPr lang="en-US" u="sng" dirty="0" smtClean="0"/>
              <a:t>not</a:t>
            </a:r>
            <a:r>
              <a:rPr lang="en-US" dirty="0" smtClean="0"/>
              <a:t> adequate</a:t>
            </a:r>
          </a:p>
          <a:p>
            <a:r>
              <a:rPr lang="en-US" dirty="0" smtClean="0"/>
              <a:t>Closed-toed</a:t>
            </a:r>
            <a:r>
              <a:rPr lang="en-US" baseline="0" dirty="0" smtClean="0"/>
              <a:t> shoes</a:t>
            </a:r>
          </a:p>
          <a:p>
            <a:pPr lvl="1"/>
            <a:r>
              <a:rPr lang="en-US" dirty="0" smtClean="0"/>
              <a:t>Bring a pair to leave in the room</a:t>
            </a:r>
            <a:endParaRPr lang="en-US" baseline="0" dirty="0" smtClean="0"/>
          </a:p>
          <a:p>
            <a:r>
              <a:rPr lang="en-US" baseline="0" dirty="0" smtClean="0"/>
              <a:t>Gloves</a:t>
            </a:r>
          </a:p>
          <a:p>
            <a:pPr lvl="1"/>
            <a:r>
              <a:rPr lang="en-US" dirty="0" smtClean="0"/>
              <a:t>If needed</a:t>
            </a:r>
            <a:endParaRPr lang="en-US" baseline="0" dirty="0" smtClean="0"/>
          </a:p>
          <a:p>
            <a:r>
              <a:rPr lang="en-US" baseline="0" dirty="0" smtClean="0"/>
              <a:t>Apron</a:t>
            </a:r>
          </a:p>
          <a:p>
            <a:pPr lvl="1"/>
            <a:r>
              <a:rPr lang="en-US" dirty="0" smtClean="0"/>
              <a:t>BYO</a:t>
            </a:r>
            <a:endParaRPr lang="en-US" baseline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47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590800"/>
            <a:ext cx="18954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962400"/>
            <a:ext cx="1976437" cy="169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4343400"/>
            <a:ext cx="148361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Aid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See me before using</a:t>
            </a:r>
            <a:endParaRPr lang="en-US" dirty="0"/>
          </a:p>
        </p:txBody>
      </p:sp>
      <p:pic>
        <p:nvPicPr>
          <p:cNvPr id="5" name="Content Placeholder 4" descr="IMG_01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Shower</a:t>
            </a:r>
            <a:endParaRPr lang="en-US" dirty="0"/>
          </a:p>
        </p:txBody>
      </p:sp>
      <p:pic>
        <p:nvPicPr>
          <p:cNvPr id="5" name="Content Placeholder 4" descr="IMG_01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57200" y="234870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Use if you have spilled large quantities of chemicals all over yourself</a:t>
            </a:r>
          </a:p>
          <a:p>
            <a:r>
              <a:rPr lang="en-US" dirty="0" smtClean="0"/>
              <a:t>Pull metal handle to activate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Wash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to flush chemicals or contaminants from eyes</a:t>
            </a:r>
          </a:p>
          <a:p>
            <a:r>
              <a:rPr lang="en-US" dirty="0" smtClean="0"/>
              <a:t>Flush for 15 minutes</a:t>
            </a:r>
            <a:endParaRPr lang="en-US" dirty="0"/>
          </a:p>
        </p:txBody>
      </p:sp>
      <p:pic>
        <p:nvPicPr>
          <p:cNvPr id="5" name="Content Placeholder 4" descr="IMG_01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Blanket</a:t>
            </a:r>
            <a:endParaRPr lang="en-US" dirty="0"/>
          </a:p>
        </p:txBody>
      </p:sp>
      <p:pic>
        <p:nvPicPr>
          <p:cNvPr id="5" name="Content Placeholder 4" descr="IMG_01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57200" y="234870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Use to extinguish yourself or your friend (or </a:t>
            </a:r>
            <a:r>
              <a:rPr lang="en-US" dirty="0" err="1" smtClean="0"/>
              <a:t>frenemy</a:t>
            </a:r>
            <a:r>
              <a:rPr lang="en-US" dirty="0" smtClean="0"/>
              <a:t>)</a:t>
            </a:r>
          </a:p>
          <a:p>
            <a:r>
              <a:rPr lang="en-US" dirty="0" smtClean="0"/>
              <a:t>Wrap in blanket and lay on floor (to avoid becoming a chimney)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Bunsen Burners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hands, clothing, hair, etc. away from the flame</a:t>
            </a:r>
          </a:p>
          <a:p>
            <a:r>
              <a:rPr lang="en-US" dirty="0" smtClean="0"/>
              <a:t>Which gas valve is </a:t>
            </a:r>
            <a:r>
              <a:rPr lang="en-US" u="sng" dirty="0" smtClean="0"/>
              <a:t>open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IMG_0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0"/>
            <a:ext cx="2667000" cy="2000250"/>
          </a:xfrm>
          <a:prstGeom prst="rect">
            <a:avLst/>
          </a:prstGeom>
        </p:spPr>
      </p:pic>
      <p:pic>
        <p:nvPicPr>
          <p:cNvPr id="5" name="Picture 4" descr="IMG_0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810000"/>
            <a:ext cx="2667000" cy="2000250"/>
          </a:xfrm>
          <a:prstGeom prst="rect">
            <a:avLst/>
          </a:prstGeom>
        </p:spPr>
      </p:pic>
      <p:pic>
        <p:nvPicPr>
          <p:cNvPr id="6" name="Picture 5" descr="IMG_01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810000"/>
            <a:ext cx="266700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Extinguisher</a:t>
            </a:r>
            <a:endParaRPr lang="en-US" dirty="0"/>
          </a:p>
        </p:txBody>
      </p:sp>
      <p:pic>
        <p:nvPicPr>
          <p:cNvPr id="5" name="Content Placeholder 4" descr="IMG_01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57200" y="234870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Pull pin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Squeeze handle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Point at base of fire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Sweep back and forth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507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“Crash Course” in Lab Safety</vt:lpstr>
      <vt:lpstr>Number one rule for lab safety:</vt:lpstr>
      <vt:lpstr>Personal Protective Equipment</vt:lpstr>
      <vt:lpstr>First Aid Kit</vt:lpstr>
      <vt:lpstr>Safety Shower</vt:lpstr>
      <vt:lpstr>Eye Wash</vt:lpstr>
      <vt:lpstr>Fire Blanket</vt:lpstr>
      <vt:lpstr>Bunsen Burners</vt:lpstr>
      <vt:lpstr>Fire Extinguisher</vt:lpstr>
      <vt:lpstr>Fire (Real or Drill)</vt:lpstr>
      <vt:lpstr>Gas Shut-Off Valve</vt:lpstr>
      <vt:lpstr>Fume Hood</vt:lpstr>
      <vt:lpstr>Broken Glass Container</vt:lpstr>
      <vt:lpstr>Handling Glassware</vt:lpstr>
      <vt:lpstr>How to Smell in Lab</vt:lpstr>
      <vt:lpstr>What NOT to Do</vt:lpstr>
      <vt:lpstr>What to do!</vt:lpstr>
      <vt:lpstr>AEDs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“Crash Course” in Lab Safety</dc:title>
  <dc:creator>Dan</dc:creator>
  <cp:lastModifiedBy>D. Murphy</cp:lastModifiedBy>
  <cp:revision>19</cp:revision>
  <dcterms:created xsi:type="dcterms:W3CDTF">2006-08-16T00:00:00Z</dcterms:created>
  <dcterms:modified xsi:type="dcterms:W3CDTF">2014-08-29T18:55:23Z</dcterms:modified>
</cp:coreProperties>
</file>