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300" r:id="rId2"/>
    <p:sldId id="301" r:id="rId3"/>
    <p:sldId id="261" r:id="rId4"/>
    <p:sldId id="262" r:id="rId5"/>
    <p:sldId id="263" r:id="rId6"/>
    <p:sldId id="302" r:id="rId7"/>
    <p:sldId id="303" r:id="rId8"/>
    <p:sldId id="304" r:id="rId9"/>
    <p:sldId id="29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AB7C43-5222-43D2-84D0-D21FB1B79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89B96-A9B4-4DBA-832C-2343D0A13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6A74-4485-40FF-A356-FF7494C80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6B94-01CE-4882-8DF5-87B9FE0CD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C3597-AC05-4D97-8D7A-1CBEA4D7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6B6CB-59F1-491B-9322-ADEEE10C0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18E424-2AFA-4CB9-B722-8758E4C66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329809-9818-4198-A59C-188C1C1D4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356F43-804F-4E57-88FF-7DE2918B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6A15-2D5D-4D98-8604-C88AE953D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9F40A0-5394-49D0-B85E-4C3E81950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BF1F94-139B-4800-87E8-D50D3BF64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4D3A57-3E69-4D9A-84AE-A70B7F20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3" r:id="rId2"/>
    <p:sldLayoutId id="2147483718" r:id="rId3"/>
    <p:sldLayoutId id="2147483719" r:id="rId4"/>
    <p:sldLayoutId id="2147483720" r:id="rId5"/>
    <p:sldLayoutId id="2147483721" r:id="rId6"/>
    <p:sldLayoutId id="2147483714" r:id="rId7"/>
    <p:sldLayoutId id="2147483722" r:id="rId8"/>
    <p:sldLayoutId id="2147483723" r:id="rId9"/>
    <p:sldLayoutId id="2147483715" r:id="rId10"/>
    <p:sldLayoutId id="2147483716" r:id="rId11"/>
    <p:sldLayoutId id="2147483724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1676400"/>
            <a:ext cx="7772400" cy="1912088"/>
          </a:xfrm>
        </p:spPr>
        <p:txBody>
          <a:bodyPr/>
          <a:lstStyle/>
          <a:p>
            <a:pPr algn="ctr"/>
            <a:r>
              <a:rPr lang="en-US" dirty="0" smtClean="0"/>
              <a:t>Metallic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5503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Objective: describe how metallic bonds form and how this is related to the properties of metals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905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Metals are composed of closely packed cations where valence e</a:t>
            </a:r>
            <a:r>
              <a:rPr lang="en-US" sz="4400" baseline="30000" dirty="0" smtClean="0"/>
              <a:t>-</a:t>
            </a:r>
            <a:r>
              <a:rPr lang="en-US" sz="4400" dirty="0" smtClean="0"/>
              <a:t> drift and float between cations</a:t>
            </a:r>
          </a:p>
          <a:p>
            <a:endParaRPr lang="en-US" sz="4400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Metals</a:t>
            </a:r>
          </a:p>
        </p:txBody>
      </p:sp>
      <p:pic>
        <p:nvPicPr>
          <p:cNvPr id="18436" name="Picture 4" descr="300px-Metallic_bond_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343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8" descr="http://www.ausetute.com.au/images/bondmconv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244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Metallic bond: created by attraction of free floating e</a:t>
            </a:r>
            <a:r>
              <a:rPr lang="en-US" sz="4400" baseline="30000" dirty="0" smtClean="0"/>
              <a:t>-</a:t>
            </a:r>
            <a:r>
              <a:rPr lang="en-US" sz="4400" dirty="0" smtClean="0"/>
              <a:t> to positive metal cations</a:t>
            </a:r>
          </a:p>
          <a:p>
            <a:pPr lvl="1"/>
            <a:r>
              <a:rPr lang="en-US" sz="4000" dirty="0" smtClean="0"/>
              <a:t> “sea of e</a:t>
            </a:r>
            <a:r>
              <a:rPr lang="en-US" sz="4000" baseline="30000" dirty="0" smtClean="0"/>
              <a:t>-</a:t>
            </a:r>
            <a:r>
              <a:rPr lang="en-US" sz="4000" dirty="0" smtClean="0"/>
              <a:t>” float freely between cations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Metals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Good conductors of electricity: due to </a:t>
            </a:r>
            <a:r>
              <a:rPr lang="en-US" sz="2800" dirty="0"/>
              <a:t>e</a:t>
            </a:r>
            <a:r>
              <a:rPr lang="en-US" sz="2800" baseline="30000" dirty="0"/>
              <a:t>-</a:t>
            </a:r>
            <a:r>
              <a:rPr lang="en-US" dirty="0" smtClean="0"/>
              <a:t> able to move freely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Ductile: can be drawn into wire,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</a:t>
            </a:r>
            <a:r>
              <a:rPr lang="en-US" sz="2400" baseline="30000" dirty="0"/>
              <a:t>-</a:t>
            </a:r>
            <a:r>
              <a:rPr lang="en-US" dirty="0" smtClean="0"/>
              <a:t> can move in any direction so they fill in gaps between cations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Malleable: can be flattened into a sheet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Free </a:t>
            </a:r>
            <a:r>
              <a:rPr lang="en-US" sz="2400" dirty="0"/>
              <a:t>e</a:t>
            </a:r>
            <a:r>
              <a:rPr lang="en-US" sz="2400" baseline="30000" dirty="0"/>
              <a:t>-</a:t>
            </a:r>
            <a:r>
              <a:rPr lang="en-US" dirty="0" smtClean="0"/>
              <a:t> allow metals to be easily shaped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Properties of Metals</a:t>
            </a:r>
          </a:p>
        </p:txBody>
      </p:sp>
      <p:pic>
        <p:nvPicPr>
          <p:cNvPr id="11269" name="Picture 5" descr="http://www.ausetute.com.au/images/bondmmal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60875"/>
            <a:ext cx="35814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Most metals we use are alloys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Alloy: mixture of 2 or more elements where at least 1 element is a metal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dirty="0" smtClean="0"/>
              <a:t>Alloys typically have more useful properties than pure metals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dirty="0" smtClean="0"/>
              <a:t>Example: stronger, resistance to rusting and corrosion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Alloys</a:t>
            </a:r>
          </a:p>
        </p:txBody>
      </p:sp>
    </p:spTree>
    <p:extLst>
      <p:ext uri="{BB962C8B-B14F-4D97-AF65-F5344CB8AC3E}">
        <p14:creationId xmlns:p14="http://schemas.microsoft.com/office/powerpoint/2010/main" val="7852017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Common Alloys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4000" smtClean="0"/>
              <a:t>Brass: made of copper and zinc</a:t>
            </a:r>
          </a:p>
          <a:p>
            <a:r>
              <a:rPr lang="en-US" altLang="en-US" sz="4000" smtClean="0"/>
              <a:t>Sterling silver: 92.5% silver, 7.5% copper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smtClean="0"/>
          </a:p>
        </p:txBody>
      </p:sp>
      <p:pic>
        <p:nvPicPr>
          <p:cNvPr id="22534" name="Picture 6" descr="br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5908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943600" y="1295400"/>
            <a:ext cx="1268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/>
              <a:t>Brass</a:t>
            </a:r>
          </a:p>
        </p:txBody>
      </p:sp>
      <p:pic>
        <p:nvPicPr>
          <p:cNvPr id="22537" name="Picture 9" descr="Sterling Silver 4-Photo &quot;Mom&quot; Loc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10125"/>
            <a:ext cx="20478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181600" y="4114800"/>
            <a:ext cx="295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/>
              <a:t>Sterling Silver</a:t>
            </a:r>
          </a:p>
        </p:txBody>
      </p:sp>
    </p:spTree>
    <p:extLst>
      <p:ext uri="{BB962C8B-B14F-4D97-AF65-F5344CB8AC3E}">
        <p14:creationId xmlns:p14="http://schemas.microsoft.com/office/powerpoint/2010/main" val="363914379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5" grpId="0"/>
      <p:bldP spid="225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Common Alloys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/>
              <a:t>Bronze: 7 parts copper, 1 part tin</a:t>
            </a:r>
          </a:p>
          <a:p>
            <a:r>
              <a:rPr lang="en-US" altLang="en-US" sz="2800" smtClean="0"/>
              <a:t>Steel: most important alloy</a:t>
            </a:r>
          </a:p>
          <a:p>
            <a:pPr lvl="1"/>
            <a:r>
              <a:rPr lang="en-US" altLang="en-US" sz="2400" smtClean="0"/>
              <a:t>Fe can be mixed with C, B, Cr, Mn, Mo, Ni, W, V depending on the type of steel</a:t>
            </a:r>
          </a:p>
          <a:p>
            <a:endParaRPr lang="en-US" altLang="en-US" sz="2800" smtClean="0"/>
          </a:p>
        </p:txBody>
      </p:sp>
      <p:sp>
        <p:nvSpPr>
          <p:cNvPr id="4506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 smtClean="0"/>
          </a:p>
        </p:txBody>
      </p:sp>
      <p:pic>
        <p:nvPicPr>
          <p:cNvPr id="24584" name="Picture 8" descr="Bronze%20Bulldog%20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987550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867400" y="1295400"/>
            <a:ext cx="11811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600"/>
              <a:t>Bronze</a:t>
            </a:r>
          </a:p>
        </p:txBody>
      </p:sp>
      <p:pic>
        <p:nvPicPr>
          <p:cNvPr id="24587" name="Picture 11" descr="foo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141913"/>
            <a:ext cx="2511425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172200" y="4648200"/>
            <a:ext cx="901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600"/>
              <a:t>Steel</a:t>
            </a:r>
          </a:p>
        </p:txBody>
      </p:sp>
    </p:spTree>
    <p:extLst>
      <p:ext uri="{BB962C8B-B14F-4D97-AF65-F5344CB8AC3E}">
        <p14:creationId xmlns:p14="http://schemas.microsoft.com/office/powerpoint/2010/main" val="29357780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  <p:bldP spid="24585" grpId="0"/>
      <p:bldP spid="245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1) Explain in 2-3 sentences how the “sea of electrons” helps hold a metallic bond together.</a:t>
            </a:r>
          </a:p>
          <a:p>
            <a:r>
              <a:rPr lang="en-US" sz="4000" dirty="0" smtClean="0"/>
              <a:t>2) Explain in 2-3 sentences how the sea of electrons allows a metal to </a:t>
            </a:r>
            <a:r>
              <a:rPr lang="en-US" sz="4000" smtClean="0"/>
              <a:t>be malleable and ductile</a:t>
            </a:r>
            <a:endParaRPr lang="en-US" sz="4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Ticket Out the Door – Review Questions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266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Tahoma</vt:lpstr>
      <vt:lpstr>Verdana</vt:lpstr>
      <vt:lpstr>Wingdings 2</vt:lpstr>
      <vt:lpstr>Wingdings 3</vt:lpstr>
      <vt:lpstr>Concourse</vt:lpstr>
      <vt:lpstr>Metallic Bonding</vt:lpstr>
      <vt:lpstr>Objective</vt:lpstr>
      <vt:lpstr>Metals</vt:lpstr>
      <vt:lpstr>Metals</vt:lpstr>
      <vt:lpstr>Properties of Metals</vt:lpstr>
      <vt:lpstr>Alloys</vt:lpstr>
      <vt:lpstr>Common Alloys</vt:lpstr>
      <vt:lpstr>Common Alloys</vt:lpstr>
      <vt:lpstr>Ticket Out the Door – Review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Carolyn Mitchell</dc:creator>
  <cp:lastModifiedBy>John, Linda</cp:lastModifiedBy>
  <cp:revision>33</cp:revision>
  <dcterms:created xsi:type="dcterms:W3CDTF">2006-07-21T23:46:13Z</dcterms:created>
  <dcterms:modified xsi:type="dcterms:W3CDTF">2017-11-29T13:18:18Z</dcterms:modified>
</cp:coreProperties>
</file>