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8"/>
  </p:notesMasterIdLst>
  <p:handoutMasterIdLst>
    <p:handoutMasterId r:id="rId29"/>
  </p:handoutMasterIdLst>
  <p:sldIdLst>
    <p:sldId id="257" r:id="rId2"/>
    <p:sldId id="312" r:id="rId3"/>
    <p:sldId id="279" r:id="rId4"/>
    <p:sldId id="282" r:id="rId5"/>
    <p:sldId id="310" r:id="rId6"/>
    <p:sldId id="295" r:id="rId7"/>
    <p:sldId id="296" r:id="rId8"/>
    <p:sldId id="284" r:id="rId9"/>
    <p:sldId id="286" r:id="rId10"/>
    <p:sldId id="297" r:id="rId11"/>
    <p:sldId id="287" r:id="rId12"/>
    <p:sldId id="298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9" r:id="rId21"/>
    <p:sldId id="300" r:id="rId22"/>
    <p:sldId id="301" r:id="rId23"/>
    <p:sldId id="316" r:id="rId24"/>
    <p:sldId id="317" r:id="rId25"/>
    <p:sldId id="319" r:id="rId26"/>
    <p:sldId id="306" r:id="rId2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-2208" y="-7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AAB586C-2007-4F05-BFEC-A3A49130E43E}" type="datetimeFigureOut">
              <a:rPr lang="en-US" smtClean="0"/>
              <a:t>11/4/17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694914B-1608-4D26-A4C2-53F885927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7660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286853-E91D-0A4B-8FAC-5F7A2ABDDE3D}" type="datetimeFigureOut">
              <a:rPr lang="en-US" smtClean="0"/>
              <a:t>11/4/17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BFD422-C4D0-7A43-BB3D-6C762F171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077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3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0C1C1-F241-4570-80CC-77F1412ED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6D488-36D0-443C-88FF-77C8ECEA3C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CB575-D7DD-451F-965E-7CF83A6E6D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A62128-AB4B-4F33-B547-DB7196FF8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101945-A396-4997-989F-737F2570B7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8F06A-AFFA-4948-935C-EEC02405A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953A6-2F79-4EC0-9C41-E89D61D686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3417A-1730-41C3-B725-AC5B05DFC2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30A30-E0E1-47DB-987E-8416FDDD0D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4C1A7-37C5-4910-A944-04E9188FF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D14B62-2D1F-4E2A-B3AC-C80EB1EAEF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E3B91-D896-440C-ADF2-C68F8FEEEC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0DEBE-E83C-49FB-A2E8-46C5FAB386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4099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3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4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5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10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fld id="{A6D86D60-7F13-4817-BF0D-B1A434117B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0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  <p:sldLayoutId id="2147483759" r:id="rId13"/>
  </p:sldLayoutIdLst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514600"/>
            <a:ext cx="77724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Electron Configurations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304800" y="4572000"/>
            <a:ext cx="7924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 smtClean="0">
                <a:latin typeface="Times New Roman" pitchFamily="18" charset="0"/>
              </a:rPr>
              <a:t>d </a:t>
            </a:r>
            <a:r>
              <a:rPr lang="en-US" sz="3200" dirty="0">
                <a:latin typeface="Times New Roman" pitchFamily="18" charset="0"/>
              </a:rPr>
              <a:t>_____  _____  _____  _____  _____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066800" y="1828800"/>
            <a:ext cx="7010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 smtClean="0">
                <a:latin typeface="Times New Roman" pitchFamily="18" charset="0"/>
              </a:rPr>
              <a:t>d </a:t>
            </a:r>
            <a:r>
              <a:rPr lang="en-US" sz="3200" dirty="0">
                <a:latin typeface="Times New Roman" pitchFamily="18" charset="0"/>
              </a:rPr>
              <a:t>holds a maximum of 10 electrons</a:t>
            </a:r>
          </a:p>
        </p:txBody>
      </p:sp>
      <p:sp>
        <p:nvSpPr>
          <p:cNvPr id="56324" name="Line 4"/>
          <p:cNvSpPr>
            <a:spLocks noChangeShapeType="1"/>
          </p:cNvSpPr>
          <p:nvPr/>
        </p:nvSpPr>
        <p:spPr bwMode="auto">
          <a:xfrm flipV="1">
            <a:off x="1066800" y="44958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6325" name="Line 5"/>
          <p:cNvSpPr>
            <a:spLocks noChangeShapeType="1"/>
          </p:cNvSpPr>
          <p:nvPr/>
        </p:nvSpPr>
        <p:spPr bwMode="auto">
          <a:xfrm flipV="1">
            <a:off x="2209800" y="44958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 flipV="1">
            <a:off x="3429000" y="44958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6327" name="Line 7"/>
          <p:cNvSpPr>
            <a:spLocks noChangeShapeType="1"/>
          </p:cNvSpPr>
          <p:nvPr/>
        </p:nvSpPr>
        <p:spPr bwMode="auto">
          <a:xfrm flipV="1">
            <a:off x="4648200" y="44958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 flipV="1">
            <a:off x="5791200" y="44958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6329" name="Line 9"/>
          <p:cNvSpPr>
            <a:spLocks noChangeShapeType="1"/>
          </p:cNvSpPr>
          <p:nvPr/>
        </p:nvSpPr>
        <p:spPr bwMode="auto">
          <a:xfrm>
            <a:off x="1447800" y="44958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6330" name="Line 10"/>
          <p:cNvSpPr>
            <a:spLocks noChangeShapeType="1"/>
          </p:cNvSpPr>
          <p:nvPr/>
        </p:nvSpPr>
        <p:spPr bwMode="auto">
          <a:xfrm>
            <a:off x="2667000" y="44958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6331" name="Line 11"/>
          <p:cNvSpPr>
            <a:spLocks noChangeShapeType="1"/>
          </p:cNvSpPr>
          <p:nvPr/>
        </p:nvSpPr>
        <p:spPr bwMode="auto">
          <a:xfrm>
            <a:off x="3810000" y="44958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6332" name="Line 12"/>
          <p:cNvSpPr>
            <a:spLocks noChangeShapeType="1"/>
          </p:cNvSpPr>
          <p:nvPr/>
        </p:nvSpPr>
        <p:spPr bwMode="auto">
          <a:xfrm>
            <a:off x="5029200" y="44958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6333" name="Line 13"/>
          <p:cNvSpPr>
            <a:spLocks noChangeShapeType="1"/>
          </p:cNvSpPr>
          <p:nvPr/>
        </p:nvSpPr>
        <p:spPr bwMode="auto">
          <a:xfrm>
            <a:off x="6324600" y="44958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6334" name="Text Box 14"/>
          <p:cNvSpPr txBox="1">
            <a:spLocks noChangeArrowheads="1"/>
          </p:cNvSpPr>
          <p:nvPr/>
        </p:nvSpPr>
        <p:spPr bwMode="auto">
          <a:xfrm>
            <a:off x="914400" y="2895600"/>
            <a:ext cx="563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latin typeface="Times New Roman" pitchFamily="18" charset="0"/>
              </a:rPr>
              <a:t>d</a:t>
            </a:r>
            <a:r>
              <a:rPr lang="en-US" sz="3600" baseline="30000" dirty="0">
                <a:latin typeface="Times New Roman" pitchFamily="18" charset="0"/>
              </a:rPr>
              <a:t>10</a:t>
            </a:r>
            <a:endParaRPr lang="en-US" sz="3600" dirty="0"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62200" y="304800"/>
            <a:ext cx="415350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Orbital</a:t>
            </a:r>
            <a:r>
              <a:rPr lang="en-US" sz="3200" dirty="0" smtClean="0"/>
              <a:t> </a:t>
            </a:r>
            <a:r>
              <a:rPr lang="en-US" sz="3200" dirty="0" smtClean="0"/>
              <a:t>Configurations</a:t>
            </a:r>
            <a:endParaRPr lang="en-US" sz="3200" dirty="0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6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6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6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6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6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6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 autoUpdateAnimBg="0"/>
      <p:bldP spid="56324" grpId="0" animBg="1"/>
      <p:bldP spid="56325" grpId="0" animBg="1"/>
      <p:bldP spid="56326" grpId="0" animBg="1"/>
      <p:bldP spid="56327" grpId="0" animBg="1"/>
      <p:bldP spid="56328" grpId="0" animBg="1"/>
      <p:bldP spid="56329" grpId="0" animBg="1"/>
      <p:bldP spid="56330" grpId="0" animBg="1"/>
      <p:bldP spid="56331" grpId="0" animBg="1"/>
      <p:bldP spid="56332" grpId="0" animBg="1"/>
      <p:bldP spid="56333" grpId="0" animBg="1"/>
      <p:bldP spid="5633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304800" y="4572000"/>
            <a:ext cx="7924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 smtClean="0">
                <a:latin typeface="Times New Roman" pitchFamily="18" charset="0"/>
              </a:rPr>
              <a:t>d </a:t>
            </a:r>
            <a:r>
              <a:rPr lang="en-US" sz="3200" dirty="0">
                <a:latin typeface="Times New Roman" pitchFamily="18" charset="0"/>
              </a:rPr>
              <a:t>_____  _____  _____  _____  _____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762000" y="1905000"/>
            <a:ext cx="7010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 smtClean="0">
                <a:latin typeface="Times New Roman" pitchFamily="18" charset="0"/>
              </a:rPr>
              <a:t>d </a:t>
            </a:r>
            <a:r>
              <a:rPr lang="en-US" sz="3200" dirty="0">
                <a:latin typeface="Times New Roman" pitchFamily="18" charset="0"/>
              </a:rPr>
              <a:t>holds a maximum of 10 electrons</a:t>
            </a:r>
          </a:p>
        </p:txBody>
      </p:sp>
      <p:sp>
        <p:nvSpPr>
          <p:cNvPr id="46084" name="Line 4"/>
          <p:cNvSpPr>
            <a:spLocks noChangeShapeType="1"/>
          </p:cNvSpPr>
          <p:nvPr/>
        </p:nvSpPr>
        <p:spPr bwMode="auto">
          <a:xfrm flipV="1">
            <a:off x="1066800" y="44958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85" name="Line 5"/>
          <p:cNvSpPr>
            <a:spLocks noChangeShapeType="1"/>
          </p:cNvSpPr>
          <p:nvPr/>
        </p:nvSpPr>
        <p:spPr bwMode="auto">
          <a:xfrm flipV="1">
            <a:off x="2209800" y="44958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86" name="Line 6"/>
          <p:cNvSpPr>
            <a:spLocks noChangeShapeType="1"/>
          </p:cNvSpPr>
          <p:nvPr/>
        </p:nvSpPr>
        <p:spPr bwMode="auto">
          <a:xfrm flipV="1">
            <a:off x="3429000" y="44958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87" name="Line 7"/>
          <p:cNvSpPr>
            <a:spLocks noChangeShapeType="1"/>
          </p:cNvSpPr>
          <p:nvPr/>
        </p:nvSpPr>
        <p:spPr bwMode="auto">
          <a:xfrm flipV="1">
            <a:off x="4648200" y="44958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88" name="Line 8"/>
          <p:cNvSpPr>
            <a:spLocks noChangeShapeType="1"/>
          </p:cNvSpPr>
          <p:nvPr/>
        </p:nvSpPr>
        <p:spPr bwMode="auto">
          <a:xfrm flipV="1">
            <a:off x="5791200" y="44958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89" name="Line 9"/>
          <p:cNvSpPr>
            <a:spLocks noChangeShapeType="1"/>
          </p:cNvSpPr>
          <p:nvPr/>
        </p:nvSpPr>
        <p:spPr bwMode="auto">
          <a:xfrm>
            <a:off x="1447800" y="44958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762000" y="2819400"/>
            <a:ext cx="563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Times New Roman" pitchFamily="18" charset="0"/>
              </a:rPr>
              <a:t>d</a:t>
            </a:r>
            <a:r>
              <a:rPr lang="en-US" sz="3600" baseline="30000">
                <a:latin typeface="Times New Roman" pitchFamily="18" charset="0"/>
              </a:rPr>
              <a:t>6</a:t>
            </a:r>
            <a:endParaRPr lang="en-US" sz="3600"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62200" y="304800"/>
            <a:ext cx="415350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Orbital</a:t>
            </a:r>
            <a:r>
              <a:rPr lang="en-US" sz="3200" dirty="0" smtClean="0"/>
              <a:t> </a:t>
            </a:r>
            <a:r>
              <a:rPr lang="en-US" sz="3200" dirty="0" smtClean="0"/>
              <a:t>Configurations</a:t>
            </a:r>
            <a:endParaRPr lang="en-US" sz="3200" dirty="0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 autoUpdateAnimBg="0"/>
      <p:bldP spid="46084" grpId="0" animBg="1"/>
      <p:bldP spid="46085" grpId="0" animBg="1"/>
      <p:bldP spid="46086" grpId="0" animBg="1"/>
      <p:bldP spid="46087" grpId="0" animBg="1"/>
      <p:bldP spid="46088" grpId="0" animBg="1"/>
      <p:bldP spid="46089" grpId="0" animBg="1"/>
      <p:bldP spid="4609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304800" y="54102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 smtClean="0">
                <a:latin typeface="Times New Roman" pitchFamily="18" charset="0"/>
              </a:rPr>
              <a:t>f </a:t>
            </a:r>
            <a:r>
              <a:rPr lang="en-US" sz="3200" dirty="0">
                <a:latin typeface="Times New Roman" pitchFamily="18" charset="0"/>
              </a:rPr>
              <a:t>____  ____  ____  ____  ____  ____  ____  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990600" y="1905000"/>
            <a:ext cx="7010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 smtClean="0">
                <a:latin typeface="Times New Roman" pitchFamily="18" charset="0"/>
              </a:rPr>
              <a:t>f </a:t>
            </a:r>
            <a:r>
              <a:rPr lang="en-US" sz="3200" dirty="0">
                <a:latin typeface="Times New Roman" pitchFamily="18" charset="0"/>
              </a:rPr>
              <a:t>holds a maximum of 14 electrons</a:t>
            </a:r>
          </a:p>
        </p:txBody>
      </p:sp>
      <p:sp>
        <p:nvSpPr>
          <p:cNvPr id="57348" name="Line 4"/>
          <p:cNvSpPr>
            <a:spLocks noChangeShapeType="1"/>
          </p:cNvSpPr>
          <p:nvPr/>
        </p:nvSpPr>
        <p:spPr bwMode="auto">
          <a:xfrm flipV="1">
            <a:off x="914400" y="53340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7349" name="Line 5"/>
          <p:cNvSpPr>
            <a:spLocks noChangeShapeType="1"/>
          </p:cNvSpPr>
          <p:nvPr/>
        </p:nvSpPr>
        <p:spPr bwMode="auto">
          <a:xfrm flipV="1">
            <a:off x="1981200" y="53340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7350" name="Line 6"/>
          <p:cNvSpPr>
            <a:spLocks noChangeShapeType="1"/>
          </p:cNvSpPr>
          <p:nvPr/>
        </p:nvSpPr>
        <p:spPr bwMode="auto">
          <a:xfrm flipV="1">
            <a:off x="2971800" y="53340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7351" name="Line 7"/>
          <p:cNvSpPr>
            <a:spLocks noChangeShapeType="1"/>
          </p:cNvSpPr>
          <p:nvPr/>
        </p:nvSpPr>
        <p:spPr bwMode="auto">
          <a:xfrm flipV="1">
            <a:off x="3962400" y="53340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7352" name="Line 8"/>
          <p:cNvSpPr>
            <a:spLocks noChangeShapeType="1"/>
          </p:cNvSpPr>
          <p:nvPr/>
        </p:nvSpPr>
        <p:spPr bwMode="auto">
          <a:xfrm flipV="1">
            <a:off x="4953000" y="53340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 flipV="1">
            <a:off x="5943600" y="53340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 flipV="1">
            <a:off x="6934200" y="53340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>
            <a:off x="1295400" y="53340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>
            <a:off x="2362200" y="53340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7357" name="Line 13"/>
          <p:cNvSpPr>
            <a:spLocks noChangeShapeType="1"/>
          </p:cNvSpPr>
          <p:nvPr/>
        </p:nvSpPr>
        <p:spPr bwMode="auto">
          <a:xfrm>
            <a:off x="3276600" y="54102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>
            <a:off x="4267200" y="54102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7359" name="Line 15"/>
          <p:cNvSpPr>
            <a:spLocks noChangeShapeType="1"/>
          </p:cNvSpPr>
          <p:nvPr/>
        </p:nvSpPr>
        <p:spPr bwMode="auto">
          <a:xfrm>
            <a:off x="5257800" y="54102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7360" name="Line 16"/>
          <p:cNvSpPr>
            <a:spLocks noChangeShapeType="1"/>
          </p:cNvSpPr>
          <p:nvPr/>
        </p:nvSpPr>
        <p:spPr bwMode="auto">
          <a:xfrm>
            <a:off x="6248400" y="53340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7361" name="Line 17"/>
          <p:cNvSpPr>
            <a:spLocks noChangeShapeType="1"/>
          </p:cNvSpPr>
          <p:nvPr/>
        </p:nvSpPr>
        <p:spPr bwMode="auto">
          <a:xfrm>
            <a:off x="7239000" y="53340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7362" name="Text Box 18"/>
          <p:cNvSpPr txBox="1">
            <a:spLocks noChangeArrowheads="1"/>
          </p:cNvSpPr>
          <p:nvPr/>
        </p:nvSpPr>
        <p:spPr bwMode="auto">
          <a:xfrm>
            <a:off x="914400" y="3048000"/>
            <a:ext cx="563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Times New Roman" pitchFamily="18" charset="0"/>
              </a:rPr>
              <a:t>f</a:t>
            </a:r>
            <a:r>
              <a:rPr lang="en-US" sz="3600" baseline="30000">
                <a:latin typeface="Times New Roman" pitchFamily="18" charset="0"/>
              </a:rPr>
              <a:t>14</a:t>
            </a:r>
            <a:endParaRPr lang="en-US" sz="3600">
              <a:latin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62200" y="304800"/>
            <a:ext cx="415350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Orbital</a:t>
            </a:r>
            <a:r>
              <a:rPr lang="en-US" sz="3200" dirty="0" smtClean="0"/>
              <a:t> </a:t>
            </a:r>
            <a:r>
              <a:rPr lang="en-US" sz="3200" dirty="0" smtClean="0"/>
              <a:t>Configurations</a:t>
            </a:r>
            <a:endParaRPr lang="en-US" sz="3200" dirty="0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7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7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7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7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7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7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7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7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7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7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7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7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7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7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 autoUpdateAnimBg="0"/>
      <p:bldP spid="57348" grpId="0" animBg="1"/>
      <p:bldP spid="57349" grpId="0" animBg="1"/>
      <p:bldP spid="57350" grpId="0" animBg="1"/>
      <p:bldP spid="57351" grpId="0" animBg="1"/>
      <p:bldP spid="57352" grpId="0" animBg="1"/>
      <p:bldP spid="57353" grpId="0" animBg="1"/>
      <p:bldP spid="57354" grpId="0" animBg="1"/>
      <p:bldP spid="57355" grpId="0" animBg="1"/>
      <p:bldP spid="57356" grpId="0" animBg="1"/>
      <p:bldP spid="57357" grpId="0" animBg="1"/>
      <p:bldP spid="57358" grpId="0" animBg="1"/>
      <p:bldP spid="57359" grpId="0" animBg="1"/>
      <p:bldP spid="57360" grpId="0" animBg="1"/>
      <p:bldP spid="57361" grpId="0" animBg="1"/>
      <p:bldP spid="5736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2438400" cy="624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8s</a:t>
            </a:r>
          </a:p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7s  7p</a:t>
            </a:r>
          </a:p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6s  6p  6d</a:t>
            </a:r>
          </a:p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5s  5p  5d  5f</a:t>
            </a:r>
          </a:p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4s  4p  4d  4f</a:t>
            </a:r>
          </a:p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3s  3p  3d </a:t>
            </a:r>
          </a:p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2s  2p</a:t>
            </a:r>
          </a:p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1s</a:t>
            </a:r>
          </a:p>
          <a:p>
            <a:pPr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3276600" y="1905000"/>
            <a:ext cx="487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62200" y="304800"/>
            <a:ext cx="44438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Electron Configurations</a:t>
            </a:r>
            <a:endParaRPr lang="en-US" sz="3200" dirty="0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2438400" cy="624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8s</a:t>
            </a:r>
          </a:p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7s  7p</a:t>
            </a:r>
          </a:p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6s  6p  6d</a:t>
            </a:r>
          </a:p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5s  5p  5d  5f</a:t>
            </a:r>
          </a:p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4s  4p  4d  4f</a:t>
            </a:r>
          </a:p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3s  3p  3d </a:t>
            </a:r>
          </a:p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2s  2p</a:t>
            </a:r>
          </a:p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1s</a:t>
            </a:r>
          </a:p>
          <a:p>
            <a:pPr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48131" name="Line 3"/>
          <p:cNvSpPr>
            <a:spLocks noChangeShapeType="1"/>
          </p:cNvSpPr>
          <p:nvPr/>
        </p:nvSpPr>
        <p:spPr bwMode="auto">
          <a:xfrm flipH="1" flipV="1">
            <a:off x="304800" y="5486400"/>
            <a:ext cx="457200" cy="4572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2" name="Line 4"/>
          <p:cNvSpPr>
            <a:spLocks noChangeShapeType="1"/>
          </p:cNvSpPr>
          <p:nvPr/>
        </p:nvSpPr>
        <p:spPr bwMode="auto">
          <a:xfrm flipH="1" flipV="1">
            <a:off x="228600" y="4800600"/>
            <a:ext cx="685800" cy="6858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3" name="Line 5"/>
          <p:cNvSpPr>
            <a:spLocks noChangeShapeType="1"/>
          </p:cNvSpPr>
          <p:nvPr/>
        </p:nvSpPr>
        <p:spPr bwMode="auto">
          <a:xfrm flipH="1" flipV="1">
            <a:off x="228600" y="4114800"/>
            <a:ext cx="1143000" cy="11430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4" name="Line 6"/>
          <p:cNvSpPr>
            <a:spLocks noChangeShapeType="1"/>
          </p:cNvSpPr>
          <p:nvPr/>
        </p:nvSpPr>
        <p:spPr bwMode="auto">
          <a:xfrm flipH="1" flipV="1">
            <a:off x="304800" y="3352800"/>
            <a:ext cx="1219200" cy="12192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5" name="Line 7"/>
          <p:cNvSpPr>
            <a:spLocks noChangeShapeType="1"/>
          </p:cNvSpPr>
          <p:nvPr/>
        </p:nvSpPr>
        <p:spPr bwMode="auto">
          <a:xfrm flipH="1" flipV="1">
            <a:off x="304800" y="2590800"/>
            <a:ext cx="1752600" cy="17526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6" name="Line 8"/>
          <p:cNvSpPr>
            <a:spLocks noChangeShapeType="1"/>
          </p:cNvSpPr>
          <p:nvPr/>
        </p:nvSpPr>
        <p:spPr bwMode="auto">
          <a:xfrm flipH="1" flipV="1">
            <a:off x="228600" y="1905000"/>
            <a:ext cx="1905000" cy="19812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7" name="Line 9"/>
          <p:cNvSpPr>
            <a:spLocks noChangeShapeType="1"/>
          </p:cNvSpPr>
          <p:nvPr/>
        </p:nvSpPr>
        <p:spPr bwMode="auto">
          <a:xfrm flipH="1" flipV="1">
            <a:off x="228600" y="1219200"/>
            <a:ext cx="2438400" cy="25146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8" name="Line 10"/>
          <p:cNvSpPr>
            <a:spLocks noChangeShapeType="1"/>
          </p:cNvSpPr>
          <p:nvPr/>
        </p:nvSpPr>
        <p:spPr bwMode="auto">
          <a:xfrm flipH="1" flipV="1">
            <a:off x="228600" y="533400"/>
            <a:ext cx="2438400" cy="24384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5334000" y="0"/>
            <a:ext cx="76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1s </a:t>
            </a:r>
          </a:p>
        </p:txBody>
      </p:sp>
      <p:sp>
        <p:nvSpPr>
          <p:cNvPr id="48140" name="Text Box 12"/>
          <p:cNvSpPr txBox="1">
            <a:spLocks noChangeArrowheads="1"/>
          </p:cNvSpPr>
          <p:nvPr/>
        </p:nvSpPr>
        <p:spPr bwMode="auto">
          <a:xfrm>
            <a:off x="5334000" y="68580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2s</a:t>
            </a:r>
          </a:p>
        </p:txBody>
      </p:sp>
      <p:sp>
        <p:nvSpPr>
          <p:cNvPr id="48141" name="Text Box 13"/>
          <p:cNvSpPr txBox="1">
            <a:spLocks noChangeArrowheads="1"/>
          </p:cNvSpPr>
          <p:nvPr/>
        </p:nvSpPr>
        <p:spPr bwMode="auto">
          <a:xfrm>
            <a:off x="4724400" y="12954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2p</a:t>
            </a:r>
          </a:p>
        </p:txBody>
      </p:sp>
      <p:sp>
        <p:nvSpPr>
          <p:cNvPr id="48142" name="Text Box 14"/>
          <p:cNvSpPr txBox="1">
            <a:spLocks noChangeArrowheads="1"/>
          </p:cNvSpPr>
          <p:nvPr/>
        </p:nvSpPr>
        <p:spPr bwMode="auto">
          <a:xfrm>
            <a:off x="6248400" y="1282700"/>
            <a:ext cx="76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3s</a:t>
            </a:r>
          </a:p>
        </p:txBody>
      </p:sp>
      <p:sp>
        <p:nvSpPr>
          <p:cNvPr id="48143" name="Text Box 15"/>
          <p:cNvSpPr txBox="1">
            <a:spLocks noChangeArrowheads="1"/>
          </p:cNvSpPr>
          <p:nvPr/>
        </p:nvSpPr>
        <p:spPr bwMode="auto">
          <a:xfrm>
            <a:off x="4724400" y="213360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3p</a:t>
            </a:r>
          </a:p>
        </p:txBody>
      </p:sp>
      <p:sp>
        <p:nvSpPr>
          <p:cNvPr id="48144" name="Text Box 16"/>
          <p:cNvSpPr txBox="1">
            <a:spLocks noChangeArrowheads="1"/>
          </p:cNvSpPr>
          <p:nvPr/>
        </p:nvSpPr>
        <p:spPr bwMode="auto">
          <a:xfrm>
            <a:off x="6248400" y="21082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4s</a:t>
            </a:r>
          </a:p>
        </p:txBody>
      </p:sp>
      <p:sp>
        <p:nvSpPr>
          <p:cNvPr id="34833" name="Text Box 17"/>
          <p:cNvSpPr txBox="1">
            <a:spLocks noChangeArrowheads="1"/>
          </p:cNvSpPr>
          <p:nvPr/>
        </p:nvSpPr>
        <p:spPr bwMode="auto">
          <a:xfrm>
            <a:off x="5562600" y="29718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48146" name="Text Box 18"/>
          <p:cNvSpPr txBox="1">
            <a:spLocks noChangeArrowheads="1"/>
          </p:cNvSpPr>
          <p:nvPr/>
        </p:nvSpPr>
        <p:spPr bwMode="auto">
          <a:xfrm>
            <a:off x="4724400" y="297180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</a:rPr>
              <a:t>3d</a:t>
            </a:r>
          </a:p>
        </p:txBody>
      </p:sp>
      <p:sp>
        <p:nvSpPr>
          <p:cNvPr id="48147" name="Text Box 19"/>
          <p:cNvSpPr txBox="1">
            <a:spLocks noChangeArrowheads="1"/>
          </p:cNvSpPr>
          <p:nvPr/>
        </p:nvSpPr>
        <p:spPr bwMode="auto">
          <a:xfrm>
            <a:off x="6248400" y="2933700"/>
            <a:ext cx="76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</a:rPr>
              <a:t>4p</a:t>
            </a:r>
          </a:p>
        </p:txBody>
      </p:sp>
      <p:sp>
        <p:nvSpPr>
          <p:cNvPr id="48148" name="Text Box 20"/>
          <p:cNvSpPr txBox="1">
            <a:spLocks noChangeArrowheads="1"/>
          </p:cNvSpPr>
          <p:nvPr/>
        </p:nvSpPr>
        <p:spPr bwMode="auto">
          <a:xfrm>
            <a:off x="7239000" y="2933700"/>
            <a:ext cx="91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5s</a:t>
            </a:r>
          </a:p>
        </p:txBody>
      </p:sp>
      <p:sp>
        <p:nvSpPr>
          <p:cNvPr id="48149" name="Text Box 21"/>
          <p:cNvSpPr txBox="1">
            <a:spLocks noChangeArrowheads="1"/>
          </p:cNvSpPr>
          <p:nvPr/>
        </p:nvSpPr>
        <p:spPr bwMode="auto">
          <a:xfrm>
            <a:off x="4724400" y="3810000"/>
            <a:ext cx="76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4d</a:t>
            </a:r>
          </a:p>
        </p:txBody>
      </p:sp>
      <p:sp>
        <p:nvSpPr>
          <p:cNvPr id="48150" name="Text Box 22"/>
          <p:cNvSpPr txBox="1">
            <a:spLocks noChangeArrowheads="1"/>
          </p:cNvSpPr>
          <p:nvPr/>
        </p:nvSpPr>
        <p:spPr bwMode="auto">
          <a:xfrm>
            <a:off x="6248400" y="375920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5p</a:t>
            </a:r>
          </a:p>
        </p:txBody>
      </p:sp>
      <p:sp>
        <p:nvSpPr>
          <p:cNvPr id="48151" name="Text Box 23"/>
          <p:cNvSpPr txBox="1">
            <a:spLocks noChangeArrowheads="1"/>
          </p:cNvSpPr>
          <p:nvPr/>
        </p:nvSpPr>
        <p:spPr bwMode="auto">
          <a:xfrm>
            <a:off x="7239000" y="37592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6s</a:t>
            </a:r>
          </a:p>
        </p:txBody>
      </p:sp>
      <p:sp>
        <p:nvSpPr>
          <p:cNvPr id="48152" name="Text Box 24"/>
          <p:cNvSpPr txBox="1">
            <a:spLocks noChangeArrowheads="1"/>
          </p:cNvSpPr>
          <p:nvPr/>
        </p:nvSpPr>
        <p:spPr bwMode="auto">
          <a:xfrm>
            <a:off x="4724400" y="4648200"/>
            <a:ext cx="91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4f</a:t>
            </a:r>
          </a:p>
        </p:txBody>
      </p:sp>
      <p:sp>
        <p:nvSpPr>
          <p:cNvPr id="48153" name="Text Box 25"/>
          <p:cNvSpPr txBox="1">
            <a:spLocks noChangeArrowheads="1"/>
          </p:cNvSpPr>
          <p:nvPr/>
        </p:nvSpPr>
        <p:spPr bwMode="auto">
          <a:xfrm>
            <a:off x="6248400" y="45847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5d</a:t>
            </a:r>
          </a:p>
        </p:txBody>
      </p:sp>
      <p:sp>
        <p:nvSpPr>
          <p:cNvPr id="48154" name="Text Box 26"/>
          <p:cNvSpPr txBox="1">
            <a:spLocks noChangeArrowheads="1"/>
          </p:cNvSpPr>
          <p:nvPr/>
        </p:nvSpPr>
        <p:spPr bwMode="auto">
          <a:xfrm>
            <a:off x="7239000" y="45847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6p</a:t>
            </a:r>
          </a:p>
        </p:txBody>
      </p:sp>
      <p:sp>
        <p:nvSpPr>
          <p:cNvPr id="48155" name="Text Box 27"/>
          <p:cNvSpPr txBox="1">
            <a:spLocks noChangeArrowheads="1"/>
          </p:cNvSpPr>
          <p:nvPr/>
        </p:nvSpPr>
        <p:spPr bwMode="auto">
          <a:xfrm>
            <a:off x="8153400" y="457200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7s</a:t>
            </a:r>
          </a:p>
        </p:txBody>
      </p:sp>
      <p:sp>
        <p:nvSpPr>
          <p:cNvPr id="48156" name="Text Box 28"/>
          <p:cNvSpPr txBox="1">
            <a:spLocks noChangeArrowheads="1"/>
          </p:cNvSpPr>
          <p:nvPr/>
        </p:nvSpPr>
        <p:spPr bwMode="auto">
          <a:xfrm>
            <a:off x="4724400" y="5486400"/>
            <a:ext cx="76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5f</a:t>
            </a:r>
          </a:p>
        </p:txBody>
      </p:sp>
      <p:sp>
        <p:nvSpPr>
          <p:cNvPr id="48157" name="Text Box 29"/>
          <p:cNvSpPr txBox="1">
            <a:spLocks noChangeArrowheads="1"/>
          </p:cNvSpPr>
          <p:nvPr/>
        </p:nvSpPr>
        <p:spPr bwMode="auto">
          <a:xfrm>
            <a:off x="6248400" y="541020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6d</a:t>
            </a:r>
          </a:p>
        </p:txBody>
      </p:sp>
      <p:sp>
        <p:nvSpPr>
          <p:cNvPr id="48158" name="Text Box 30"/>
          <p:cNvSpPr txBox="1">
            <a:spLocks noChangeArrowheads="1"/>
          </p:cNvSpPr>
          <p:nvPr/>
        </p:nvSpPr>
        <p:spPr bwMode="auto">
          <a:xfrm>
            <a:off x="7239000" y="54102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7p</a:t>
            </a:r>
          </a:p>
        </p:txBody>
      </p:sp>
      <p:sp>
        <p:nvSpPr>
          <p:cNvPr id="48159" name="Text Box 31"/>
          <p:cNvSpPr txBox="1">
            <a:spLocks noChangeArrowheads="1"/>
          </p:cNvSpPr>
          <p:nvPr/>
        </p:nvSpPr>
        <p:spPr bwMode="auto">
          <a:xfrm>
            <a:off x="8153400" y="5334000"/>
            <a:ext cx="76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>
                <a:latin typeface="Times New Roman" pitchFamily="18" charset="0"/>
              </a:rPr>
              <a:t>8s</a:t>
            </a:r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8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8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8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8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8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8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8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8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8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8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8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8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48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48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48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48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48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48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48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48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48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48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animBg="1"/>
      <p:bldP spid="48132" grpId="0" animBg="1"/>
      <p:bldP spid="48133" grpId="0" animBg="1"/>
      <p:bldP spid="48134" grpId="0" animBg="1"/>
      <p:bldP spid="48135" grpId="0" animBg="1"/>
      <p:bldP spid="48136" grpId="0" animBg="1"/>
      <p:bldP spid="48137" grpId="0" animBg="1"/>
      <p:bldP spid="48138" grpId="0" animBg="1"/>
      <p:bldP spid="48139" grpId="0" autoUpdateAnimBg="0"/>
      <p:bldP spid="48140" grpId="0" autoUpdateAnimBg="0"/>
      <p:bldP spid="48141" grpId="0" autoUpdateAnimBg="0"/>
      <p:bldP spid="48142" grpId="0" autoUpdateAnimBg="0"/>
      <p:bldP spid="48143" grpId="0" autoUpdateAnimBg="0"/>
      <p:bldP spid="48144" grpId="0" autoUpdateAnimBg="0"/>
      <p:bldP spid="48146" grpId="0" autoUpdateAnimBg="0"/>
      <p:bldP spid="48147" grpId="0" autoUpdateAnimBg="0"/>
      <p:bldP spid="48148" grpId="0" autoUpdateAnimBg="0"/>
      <p:bldP spid="48149" grpId="0" autoUpdateAnimBg="0"/>
      <p:bldP spid="48150" grpId="0" autoUpdateAnimBg="0"/>
      <p:bldP spid="48151" grpId="0" autoUpdateAnimBg="0"/>
      <p:bldP spid="48152" grpId="0" autoUpdateAnimBg="0"/>
      <p:bldP spid="48153" grpId="0" autoUpdateAnimBg="0"/>
      <p:bldP spid="48154" grpId="0" autoUpdateAnimBg="0"/>
      <p:bldP spid="48155" grpId="0" autoUpdateAnimBg="0"/>
      <p:bldP spid="48156" grpId="0" autoUpdateAnimBg="0"/>
      <p:bldP spid="48157" grpId="0" autoUpdateAnimBg="0"/>
      <p:bldP spid="48158" grpId="0" autoUpdateAnimBg="0"/>
      <p:bldP spid="48159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2438400" cy="624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8s</a:t>
            </a:r>
          </a:p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7s  7p</a:t>
            </a:r>
          </a:p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6s  6p  6d</a:t>
            </a:r>
          </a:p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5s  5p  5d  5f</a:t>
            </a:r>
          </a:p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4s  4p  4d  4f</a:t>
            </a:r>
          </a:p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3s  3p  3d </a:t>
            </a:r>
          </a:p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2s  2p</a:t>
            </a:r>
          </a:p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1s</a:t>
            </a:r>
          </a:p>
          <a:p>
            <a:pPr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2438400" y="228600"/>
            <a:ext cx="6705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1s 2s 2p 3s 3p 4s 3d 4p 5s 4d 5p 6s 4f 5d 6p 7s 5f 6d 7p 8s </a:t>
            </a:r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 flipH="1" flipV="1">
            <a:off x="304800" y="5486400"/>
            <a:ext cx="457200" cy="4572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 flipH="1" flipV="1">
            <a:off x="228600" y="4800600"/>
            <a:ext cx="685800" cy="6858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6" name="Line 6"/>
          <p:cNvSpPr>
            <a:spLocks noChangeShapeType="1"/>
          </p:cNvSpPr>
          <p:nvPr/>
        </p:nvSpPr>
        <p:spPr bwMode="auto">
          <a:xfrm flipH="1" flipV="1">
            <a:off x="228600" y="4114800"/>
            <a:ext cx="1143000" cy="11430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auto">
          <a:xfrm flipH="1" flipV="1">
            <a:off x="304800" y="3352800"/>
            <a:ext cx="1219200" cy="12192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8" name="Line 8"/>
          <p:cNvSpPr>
            <a:spLocks noChangeShapeType="1"/>
          </p:cNvSpPr>
          <p:nvPr/>
        </p:nvSpPr>
        <p:spPr bwMode="auto">
          <a:xfrm flipH="1" flipV="1">
            <a:off x="304800" y="2590800"/>
            <a:ext cx="1752600" cy="17526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9" name="Line 9"/>
          <p:cNvSpPr>
            <a:spLocks noChangeShapeType="1"/>
          </p:cNvSpPr>
          <p:nvPr/>
        </p:nvSpPr>
        <p:spPr bwMode="auto">
          <a:xfrm flipH="1" flipV="1">
            <a:off x="228600" y="1905000"/>
            <a:ext cx="1905000" cy="19812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0" name="Line 10"/>
          <p:cNvSpPr>
            <a:spLocks noChangeShapeType="1"/>
          </p:cNvSpPr>
          <p:nvPr/>
        </p:nvSpPr>
        <p:spPr bwMode="auto">
          <a:xfrm flipH="1" flipV="1">
            <a:off x="228600" y="1219200"/>
            <a:ext cx="2438400" cy="25146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1" name="Line 11"/>
          <p:cNvSpPr>
            <a:spLocks noChangeShapeType="1"/>
          </p:cNvSpPr>
          <p:nvPr/>
        </p:nvSpPr>
        <p:spPr bwMode="auto">
          <a:xfrm flipH="1" flipV="1">
            <a:off x="228600" y="533400"/>
            <a:ext cx="2438400" cy="24384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2438400" cy="624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8s</a:t>
            </a:r>
          </a:p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7s  7p</a:t>
            </a:r>
          </a:p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6s  6p  6d</a:t>
            </a:r>
          </a:p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5s  5p  5d  5f</a:t>
            </a:r>
          </a:p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4s  4p  4d  4f</a:t>
            </a:r>
          </a:p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3s  3p  3d </a:t>
            </a:r>
          </a:p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2s  2p</a:t>
            </a:r>
          </a:p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1s</a:t>
            </a:r>
          </a:p>
          <a:p>
            <a:pPr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3276600" y="1905000"/>
            <a:ext cx="487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2971800" y="381000"/>
            <a:ext cx="5257800" cy="311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 dirty="0" smtClean="0">
                <a:latin typeface="Times New Roman" pitchFamily="18" charset="0"/>
              </a:rPr>
              <a:t>Follow the arrows to create an electron configuration.</a:t>
            </a:r>
          </a:p>
          <a:p>
            <a:pPr eaLnBrk="0" hangingPunct="0">
              <a:spcBef>
                <a:spcPct val="50000"/>
              </a:spcBef>
            </a:pPr>
            <a:r>
              <a:rPr lang="en-US" sz="3600" b="1" dirty="0" smtClean="0">
                <a:latin typeface="Times New Roman" pitchFamily="18" charset="0"/>
              </a:rPr>
              <a:t>Each arrow represents a step</a:t>
            </a:r>
            <a:r>
              <a:rPr lang="en-US" sz="2800" b="1" dirty="0" smtClean="0">
                <a:latin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2438400" cy="624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8s</a:t>
            </a:r>
          </a:p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7s  7p</a:t>
            </a:r>
          </a:p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6s  6p  6d</a:t>
            </a:r>
          </a:p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5s  5p  5d  5f</a:t>
            </a:r>
          </a:p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4s  4p  4d  4f</a:t>
            </a:r>
          </a:p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3s  3p  3d </a:t>
            </a:r>
          </a:p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2s  2p</a:t>
            </a:r>
          </a:p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1s</a:t>
            </a:r>
          </a:p>
          <a:p>
            <a:pPr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3810000" y="4648200"/>
            <a:ext cx="480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Hydrogen =1 electron 1s</a:t>
            </a:r>
            <a:r>
              <a:rPr lang="en-US" sz="3200" baseline="30000">
                <a:latin typeface="Times New Roman" pitchFamily="18" charset="0"/>
              </a:rPr>
              <a:t>1</a:t>
            </a:r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 flipH="1" flipV="1">
            <a:off x="304800" y="5486400"/>
            <a:ext cx="457200" cy="4572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3733800" y="304800"/>
            <a:ext cx="4876800" cy="375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Sample electron configuration Problems:</a:t>
            </a:r>
          </a:p>
          <a:p>
            <a:pPr eaLnBrk="0" hangingPunct="0"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The first arrow passes through 1s.  An s orbital only has one level, so the first arrow gives 2 electrons and 2 elements.  Each new electron means a new element.</a:t>
            </a:r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3810000" y="5410200"/>
            <a:ext cx="510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Helium = 2 electrons 1s</a:t>
            </a:r>
            <a:r>
              <a:rPr lang="en-US" sz="3200" baseline="30000">
                <a:latin typeface="Times New Roman" pitchFamily="18" charset="0"/>
              </a:rPr>
              <a:t>2</a:t>
            </a:r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autoUpdateAnimBg="0"/>
      <p:bldP spid="51205" grpId="0" autoUpdateAnimBg="0"/>
      <p:bldP spid="51206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2438400" cy="624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8s</a:t>
            </a:r>
          </a:p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7s  7p</a:t>
            </a:r>
          </a:p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6s  6p  6d</a:t>
            </a:r>
          </a:p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5s  5p  5d  5f</a:t>
            </a:r>
          </a:p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4s  4p  4d  4f</a:t>
            </a:r>
          </a:p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3s  3p  3d </a:t>
            </a:r>
          </a:p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2s  2p</a:t>
            </a:r>
          </a:p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1s</a:t>
            </a:r>
          </a:p>
          <a:p>
            <a:pPr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3276600" y="3886200"/>
            <a:ext cx="5638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Lithium = 3 electrons = 1s</a:t>
            </a:r>
            <a:r>
              <a:rPr lang="en-US" sz="3200" baseline="30000">
                <a:latin typeface="Times New Roman" pitchFamily="18" charset="0"/>
              </a:rPr>
              <a:t>2</a:t>
            </a:r>
            <a:r>
              <a:rPr lang="en-US" sz="3200">
                <a:latin typeface="Times New Roman" pitchFamily="18" charset="0"/>
              </a:rPr>
              <a:t> 2s</a:t>
            </a:r>
            <a:r>
              <a:rPr lang="en-US" sz="3200" baseline="30000">
                <a:latin typeface="Times New Roman" pitchFamily="18" charset="0"/>
              </a:rPr>
              <a:t>1</a:t>
            </a:r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 flipH="1" flipV="1">
            <a:off x="304800" y="5486400"/>
            <a:ext cx="457200" cy="4572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 flipH="1" flipV="1">
            <a:off x="228600" y="4800600"/>
            <a:ext cx="685800" cy="6858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3048000" y="533400"/>
            <a:ext cx="4876800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The second arrow passes through 2s.  An s orbital only has one level, so the second arrow adds 2 electrons and 2 elements.  Each new electron means a new element.</a:t>
            </a:r>
          </a:p>
          <a:p>
            <a:pPr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3276600" y="4648200"/>
            <a:ext cx="5791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Beryllium = 4 electrons = 1s</a:t>
            </a:r>
            <a:r>
              <a:rPr lang="en-US" sz="3200" baseline="30000">
                <a:latin typeface="Times New Roman" pitchFamily="18" charset="0"/>
              </a:rPr>
              <a:t>2</a:t>
            </a:r>
            <a:r>
              <a:rPr lang="en-US" sz="3200">
                <a:latin typeface="Times New Roman" pitchFamily="18" charset="0"/>
              </a:rPr>
              <a:t> 2s</a:t>
            </a:r>
            <a:r>
              <a:rPr lang="en-US" sz="3200" baseline="30000">
                <a:latin typeface="Times New Roman" pitchFamily="18" charset="0"/>
              </a:rPr>
              <a:t>2</a:t>
            </a:r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autoUpdateAnimBg="0"/>
      <p:bldP spid="52230" grpId="0" autoUpdateAnimBg="0"/>
      <p:bldP spid="52231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2438400" cy="624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8s</a:t>
            </a:r>
          </a:p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7s  7p</a:t>
            </a:r>
          </a:p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6s  6p  6d</a:t>
            </a:r>
          </a:p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5s  5p  5d  5f</a:t>
            </a:r>
          </a:p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4s  4p  4d  4f</a:t>
            </a:r>
          </a:p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3s  3p  3d </a:t>
            </a:r>
          </a:p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2s  2p</a:t>
            </a:r>
          </a:p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1s</a:t>
            </a:r>
          </a:p>
          <a:p>
            <a:pPr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2971800" y="5029200"/>
            <a:ext cx="54102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>
                <a:latin typeface="Times New Roman" pitchFamily="18" charset="0"/>
              </a:rPr>
              <a:t>Magnesium =1s</a:t>
            </a:r>
            <a:r>
              <a:rPr lang="en-US" sz="3600" baseline="30000">
                <a:latin typeface="Times New Roman" pitchFamily="18" charset="0"/>
              </a:rPr>
              <a:t>2</a:t>
            </a:r>
            <a:r>
              <a:rPr lang="en-US" sz="3600">
                <a:latin typeface="Times New Roman" pitchFamily="18" charset="0"/>
              </a:rPr>
              <a:t> 2s</a:t>
            </a:r>
            <a:r>
              <a:rPr lang="en-US" sz="3600" baseline="30000">
                <a:latin typeface="Times New Roman" pitchFamily="18" charset="0"/>
              </a:rPr>
              <a:t>2</a:t>
            </a:r>
            <a:r>
              <a:rPr lang="en-US" sz="3600">
                <a:latin typeface="Times New Roman" pitchFamily="18" charset="0"/>
              </a:rPr>
              <a:t> 2p</a:t>
            </a:r>
            <a:r>
              <a:rPr lang="en-US" sz="3600" baseline="30000">
                <a:latin typeface="Times New Roman" pitchFamily="18" charset="0"/>
              </a:rPr>
              <a:t>6 </a:t>
            </a:r>
            <a:r>
              <a:rPr lang="en-US" sz="3600">
                <a:latin typeface="Times New Roman" pitchFamily="18" charset="0"/>
              </a:rPr>
              <a:t>3s</a:t>
            </a:r>
            <a:r>
              <a:rPr lang="en-US" sz="3600" baseline="30000">
                <a:latin typeface="Times New Roman" pitchFamily="18" charset="0"/>
              </a:rPr>
              <a:t>2 </a:t>
            </a:r>
            <a:r>
              <a:rPr lang="en-US" sz="3600">
                <a:latin typeface="Times New Roman" pitchFamily="18" charset="0"/>
              </a:rPr>
              <a:t>(12 total electrons)</a:t>
            </a:r>
            <a:endParaRPr lang="en-US" sz="3600" baseline="30000">
              <a:latin typeface="Times New Roman" pitchFamily="18" charset="0"/>
            </a:endParaRPr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 flipH="1" flipV="1">
            <a:off x="304800" y="5486400"/>
            <a:ext cx="457200" cy="4572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1" name="Line 5"/>
          <p:cNvSpPr>
            <a:spLocks noChangeShapeType="1"/>
          </p:cNvSpPr>
          <p:nvPr/>
        </p:nvSpPr>
        <p:spPr bwMode="auto">
          <a:xfrm flipH="1" flipV="1">
            <a:off x="228600" y="4800600"/>
            <a:ext cx="685800" cy="6858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2" name="Line 6"/>
          <p:cNvSpPr>
            <a:spLocks noChangeShapeType="1"/>
          </p:cNvSpPr>
          <p:nvPr/>
        </p:nvSpPr>
        <p:spPr bwMode="auto">
          <a:xfrm flipH="1" flipV="1">
            <a:off x="228600" y="4114800"/>
            <a:ext cx="1143000" cy="11430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2895600" y="228600"/>
            <a:ext cx="5715000" cy="350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The third arrow passes through 2p and 3s.  A p orbital  has 3 level, and an s orbital has 1 level so the third arrow adds 8 electrons and 8 elements.  Each new electron means a new element.</a:t>
            </a:r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2895600" y="4114800"/>
            <a:ext cx="624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Boron = 5 electrons  1s</a:t>
            </a:r>
            <a:r>
              <a:rPr lang="en-US" sz="3200" baseline="30000">
                <a:latin typeface="Times New Roman" pitchFamily="18" charset="0"/>
              </a:rPr>
              <a:t>2 </a:t>
            </a:r>
            <a:r>
              <a:rPr lang="en-US" sz="3200">
                <a:latin typeface="Times New Roman" pitchFamily="18" charset="0"/>
              </a:rPr>
              <a:t>2s</a:t>
            </a:r>
            <a:r>
              <a:rPr lang="en-US" sz="3200" baseline="30000">
                <a:latin typeface="Times New Roman" pitchFamily="18" charset="0"/>
              </a:rPr>
              <a:t>2 </a:t>
            </a:r>
            <a:r>
              <a:rPr lang="en-US" sz="3200">
                <a:latin typeface="Times New Roman" pitchFamily="18" charset="0"/>
              </a:rPr>
              <a:t>2p</a:t>
            </a:r>
            <a:r>
              <a:rPr lang="en-US" sz="3200" baseline="30000">
                <a:latin typeface="Times New Roman" pitchFamily="18" charset="0"/>
              </a:rPr>
              <a:t>1</a:t>
            </a:r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autoUpdateAnimBg="0"/>
      <p:bldP spid="5325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/>
              <a:t>Objective: use the </a:t>
            </a:r>
            <a:r>
              <a:rPr lang="en-US" sz="4800" dirty="0" err="1" smtClean="0"/>
              <a:t>Aufbau</a:t>
            </a:r>
            <a:r>
              <a:rPr lang="en-US" sz="4800" dirty="0" smtClean="0"/>
              <a:t> principle, Hund’s rule, and the Pauli exclusion principle to write </a:t>
            </a:r>
            <a:r>
              <a:rPr lang="en-US" sz="4800" dirty="0" smtClean="0"/>
              <a:t>electron configurations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079851308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2438400" cy="624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8s</a:t>
            </a:r>
          </a:p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7s  7p</a:t>
            </a:r>
          </a:p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6s  6p  6d</a:t>
            </a:r>
          </a:p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5s  5p  5d  5f</a:t>
            </a:r>
          </a:p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4s  4p  4d  4f</a:t>
            </a:r>
          </a:p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3s  3p  3d </a:t>
            </a:r>
          </a:p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2s  2p</a:t>
            </a:r>
          </a:p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1s</a:t>
            </a:r>
          </a:p>
          <a:p>
            <a:pPr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2667000" y="4343400"/>
            <a:ext cx="586740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Aluminum: 1s</a:t>
            </a:r>
            <a:r>
              <a:rPr lang="en-US" sz="3200" baseline="30000">
                <a:latin typeface="Times New Roman" pitchFamily="18" charset="0"/>
              </a:rPr>
              <a:t>2</a:t>
            </a:r>
            <a:r>
              <a:rPr lang="en-US" sz="3200">
                <a:latin typeface="Times New Roman" pitchFamily="18" charset="0"/>
              </a:rPr>
              <a:t>2s</a:t>
            </a:r>
            <a:r>
              <a:rPr lang="en-US" sz="3200" baseline="30000">
                <a:latin typeface="Times New Roman" pitchFamily="18" charset="0"/>
              </a:rPr>
              <a:t>2</a:t>
            </a:r>
            <a:r>
              <a:rPr lang="en-US" sz="3200">
                <a:latin typeface="Times New Roman" pitchFamily="18" charset="0"/>
              </a:rPr>
              <a:t>2p</a:t>
            </a:r>
            <a:r>
              <a:rPr lang="en-US" sz="3200" baseline="30000">
                <a:latin typeface="Times New Roman" pitchFamily="18" charset="0"/>
              </a:rPr>
              <a:t>6</a:t>
            </a:r>
            <a:r>
              <a:rPr lang="en-US" sz="3200">
                <a:latin typeface="Times New Roman" pitchFamily="18" charset="0"/>
              </a:rPr>
              <a:t>3s</a:t>
            </a:r>
            <a:r>
              <a:rPr lang="en-US" sz="3200" baseline="30000">
                <a:latin typeface="Times New Roman" pitchFamily="18" charset="0"/>
              </a:rPr>
              <a:t>2</a:t>
            </a:r>
            <a:r>
              <a:rPr lang="en-US" sz="3200">
                <a:latin typeface="Times New Roman" pitchFamily="18" charset="0"/>
              </a:rPr>
              <a:t>3p</a:t>
            </a:r>
            <a:r>
              <a:rPr lang="en-US" sz="3200" baseline="30000">
                <a:latin typeface="Times New Roman" pitchFamily="18" charset="0"/>
              </a:rPr>
              <a:t>1</a:t>
            </a:r>
            <a:endParaRPr lang="en-US" sz="3200">
              <a:latin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Calcium</a:t>
            </a:r>
            <a:r>
              <a:rPr lang="en-US" sz="3600">
                <a:latin typeface="Times New Roman" pitchFamily="18" charset="0"/>
              </a:rPr>
              <a:t> 1s</a:t>
            </a:r>
            <a:r>
              <a:rPr lang="en-US" sz="3600" baseline="30000">
                <a:latin typeface="Times New Roman" pitchFamily="18" charset="0"/>
              </a:rPr>
              <a:t>2 </a:t>
            </a:r>
            <a:r>
              <a:rPr lang="en-US" sz="3600">
                <a:latin typeface="Times New Roman" pitchFamily="18" charset="0"/>
              </a:rPr>
              <a:t>2s</a:t>
            </a:r>
            <a:r>
              <a:rPr lang="en-US" sz="3600" baseline="30000">
                <a:latin typeface="Times New Roman" pitchFamily="18" charset="0"/>
              </a:rPr>
              <a:t>2 </a:t>
            </a:r>
            <a:r>
              <a:rPr lang="en-US" sz="3600">
                <a:latin typeface="Times New Roman" pitchFamily="18" charset="0"/>
              </a:rPr>
              <a:t>2p</a:t>
            </a:r>
            <a:r>
              <a:rPr lang="en-US" sz="3600" baseline="30000">
                <a:latin typeface="Times New Roman" pitchFamily="18" charset="0"/>
              </a:rPr>
              <a:t>6 </a:t>
            </a:r>
            <a:r>
              <a:rPr lang="en-US" sz="3600">
                <a:latin typeface="Times New Roman" pitchFamily="18" charset="0"/>
              </a:rPr>
              <a:t>3s</a:t>
            </a:r>
            <a:r>
              <a:rPr lang="en-US" sz="3600" baseline="30000">
                <a:latin typeface="Times New Roman" pitchFamily="18" charset="0"/>
              </a:rPr>
              <a:t>2 </a:t>
            </a:r>
            <a:r>
              <a:rPr lang="en-US" sz="3600">
                <a:latin typeface="Times New Roman" pitchFamily="18" charset="0"/>
              </a:rPr>
              <a:t>3p</a:t>
            </a:r>
            <a:r>
              <a:rPr lang="en-US" sz="3600" baseline="30000">
                <a:latin typeface="Times New Roman" pitchFamily="18" charset="0"/>
              </a:rPr>
              <a:t>6 </a:t>
            </a:r>
            <a:r>
              <a:rPr lang="en-US" sz="3600">
                <a:latin typeface="Times New Roman" pitchFamily="18" charset="0"/>
              </a:rPr>
              <a:t>4s</a:t>
            </a:r>
            <a:r>
              <a:rPr lang="en-US" sz="3600" baseline="30000">
                <a:latin typeface="Times New Roman" pitchFamily="18" charset="0"/>
              </a:rPr>
              <a:t>2</a:t>
            </a:r>
          </a:p>
        </p:txBody>
      </p:sp>
      <p:sp>
        <p:nvSpPr>
          <p:cNvPr id="40964" name="Line 4"/>
          <p:cNvSpPr>
            <a:spLocks noChangeShapeType="1"/>
          </p:cNvSpPr>
          <p:nvPr/>
        </p:nvSpPr>
        <p:spPr bwMode="auto">
          <a:xfrm flipH="1" flipV="1">
            <a:off x="304800" y="5486400"/>
            <a:ext cx="457200" cy="4572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Line 5"/>
          <p:cNvSpPr>
            <a:spLocks noChangeShapeType="1"/>
          </p:cNvSpPr>
          <p:nvPr/>
        </p:nvSpPr>
        <p:spPr bwMode="auto">
          <a:xfrm flipH="1" flipV="1">
            <a:off x="228600" y="4800600"/>
            <a:ext cx="685800" cy="6858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Line 6"/>
          <p:cNvSpPr>
            <a:spLocks noChangeShapeType="1"/>
          </p:cNvSpPr>
          <p:nvPr/>
        </p:nvSpPr>
        <p:spPr bwMode="auto">
          <a:xfrm flipH="1" flipV="1">
            <a:off x="228600" y="4114800"/>
            <a:ext cx="1143000" cy="11430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Line 7"/>
          <p:cNvSpPr>
            <a:spLocks noChangeShapeType="1"/>
          </p:cNvSpPr>
          <p:nvPr/>
        </p:nvSpPr>
        <p:spPr bwMode="auto">
          <a:xfrm flipH="1" flipV="1">
            <a:off x="304800" y="3352800"/>
            <a:ext cx="1219200" cy="12192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2819400" y="228600"/>
            <a:ext cx="6096000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The fourth arrow passes through 3p and 4s.  A p orbital  has 3 level, and an s orbital has 1 level so the fourth arrow adds 8 electrons and 8 elements.  Each new electron means a new element.</a:t>
            </a:r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1371600" y="685800"/>
            <a:ext cx="5562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Give the electron configuration for C, N,  F, Na.</a:t>
            </a: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1371600" y="2155825"/>
            <a:ext cx="624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Carbon = 6 electrons  1s</a:t>
            </a:r>
            <a:r>
              <a:rPr lang="en-US" sz="3200" baseline="30000">
                <a:latin typeface="Times New Roman" pitchFamily="18" charset="0"/>
              </a:rPr>
              <a:t>2 </a:t>
            </a:r>
            <a:r>
              <a:rPr lang="en-US" sz="3200">
                <a:latin typeface="Times New Roman" pitchFamily="18" charset="0"/>
              </a:rPr>
              <a:t>2s</a:t>
            </a:r>
            <a:r>
              <a:rPr lang="en-US" sz="3200" baseline="30000">
                <a:latin typeface="Times New Roman" pitchFamily="18" charset="0"/>
              </a:rPr>
              <a:t>2 </a:t>
            </a:r>
            <a:r>
              <a:rPr lang="en-US" sz="3200">
                <a:latin typeface="Times New Roman" pitchFamily="18" charset="0"/>
              </a:rPr>
              <a:t>2p</a:t>
            </a:r>
            <a:r>
              <a:rPr lang="en-US" sz="3200" baseline="30000">
                <a:latin typeface="Times New Roman" pitchFamily="18" charset="0"/>
              </a:rPr>
              <a:t>2</a:t>
            </a: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1371600" y="3138488"/>
            <a:ext cx="6400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Nitrogen = 7 electrons 1s</a:t>
            </a:r>
            <a:r>
              <a:rPr lang="en-US" sz="3200" baseline="30000">
                <a:latin typeface="Times New Roman" pitchFamily="18" charset="0"/>
              </a:rPr>
              <a:t>2</a:t>
            </a:r>
            <a:r>
              <a:rPr lang="en-US" sz="3200">
                <a:latin typeface="Times New Roman" pitchFamily="18" charset="0"/>
              </a:rPr>
              <a:t> 2s</a:t>
            </a:r>
            <a:r>
              <a:rPr lang="en-US" sz="3200" baseline="30000">
                <a:latin typeface="Times New Roman" pitchFamily="18" charset="0"/>
              </a:rPr>
              <a:t>2</a:t>
            </a:r>
            <a:r>
              <a:rPr lang="en-US" sz="3200">
                <a:latin typeface="Times New Roman" pitchFamily="18" charset="0"/>
              </a:rPr>
              <a:t> 2p</a:t>
            </a:r>
            <a:r>
              <a:rPr lang="en-US" sz="3200" baseline="30000">
                <a:latin typeface="Times New Roman" pitchFamily="18" charset="0"/>
              </a:rPr>
              <a:t>3</a:t>
            </a:r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1371600" y="4121150"/>
            <a:ext cx="6400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Fluorine = 9 electrons 1s</a:t>
            </a:r>
            <a:r>
              <a:rPr lang="en-US" sz="3200" baseline="30000">
                <a:latin typeface="Times New Roman" pitchFamily="18" charset="0"/>
              </a:rPr>
              <a:t>2</a:t>
            </a:r>
            <a:r>
              <a:rPr lang="en-US" sz="3200">
                <a:latin typeface="Times New Roman" pitchFamily="18" charset="0"/>
              </a:rPr>
              <a:t> 2s</a:t>
            </a:r>
            <a:r>
              <a:rPr lang="en-US" sz="3200" baseline="30000">
                <a:latin typeface="Times New Roman" pitchFamily="18" charset="0"/>
              </a:rPr>
              <a:t>2</a:t>
            </a:r>
            <a:r>
              <a:rPr lang="en-US" sz="3200">
                <a:latin typeface="Times New Roman" pitchFamily="18" charset="0"/>
              </a:rPr>
              <a:t> 2p</a:t>
            </a:r>
            <a:r>
              <a:rPr lang="en-US" sz="3200" baseline="30000">
                <a:latin typeface="Times New Roman" pitchFamily="18" charset="0"/>
              </a:rPr>
              <a:t>5</a:t>
            </a:r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1371600" y="5105400"/>
            <a:ext cx="7010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Sodium = 11 electrons 1s</a:t>
            </a:r>
            <a:r>
              <a:rPr lang="en-US" sz="3200" baseline="30000">
                <a:latin typeface="Times New Roman" pitchFamily="18" charset="0"/>
              </a:rPr>
              <a:t>2</a:t>
            </a:r>
            <a:r>
              <a:rPr lang="en-US" sz="3200">
                <a:latin typeface="Times New Roman" pitchFamily="18" charset="0"/>
              </a:rPr>
              <a:t> 2s</a:t>
            </a:r>
            <a:r>
              <a:rPr lang="en-US" sz="3200" baseline="30000">
                <a:latin typeface="Times New Roman" pitchFamily="18" charset="0"/>
              </a:rPr>
              <a:t>2</a:t>
            </a:r>
            <a:r>
              <a:rPr lang="en-US" sz="3200">
                <a:latin typeface="Times New Roman" pitchFamily="18" charset="0"/>
              </a:rPr>
              <a:t> 2p</a:t>
            </a:r>
            <a:r>
              <a:rPr lang="en-US" sz="3200" baseline="30000">
                <a:latin typeface="Times New Roman" pitchFamily="18" charset="0"/>
              </a:rPr>
              <a:t>6 </a:t>
            </a:r>
            <a:r>
              <a:rPr lang="en-US" sz="3200">
                <a:latin typeface="Times New Roman" pitchFamily="18" charset="0"/>
              </a:rPr>
              <a:t>3s</a:t>
            </a:r>
            <a:r>
              <a:rPr lang="en-US" sz="3200" baseline="30000">
                <a:latin typeface="Times New Roman" pitchFamily="18" charset="0"/>
              </a:rPr>
              <a:t>1</a:t>
            </a:r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autoUpdateAnimBg="0"/>
      <p:bldP spid="59396" grpId="0" autoUpdateAnimBg="0"/>
      <p:bldP spid="59397" grpId="0" autoUpdateAnimBg="0"/>
      <p:bldP spid="59398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676400" y="457200"/>
            <a:ext cx="5562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Give the electron configuration for Fe, Zn,  Br, Sr.</a:t>
            </a: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457200" y="1981200"/>
            <a:ext cx="7467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Iron = 26 electrons 1s</a:t>
            </a:r>
            <a:r>
              <a:rPr lang="en-US" sz="3200" baseline="30000">
                <a:latin typeface="Times New Roman" pitchFamily="18" charset="0"/>
              </a:rPr>
              <a:t>2 </a:t>
            </a:r>
            <a:r>
              <a:rPr lang="en-US" sz="3200">
                <a:latin typeface="Times New Roman" pitchFamily="18" charset="0"/>
              </a:rPr>
              <a:t>2s</a:t>
            </a:r>
            <a:r>
              <a:rPr lang="en-US" sz="3200" baseline="30000">
                <a:latin typeface="Times New Roman" pitchFamily="18" charset="0"/>
              </a:rPr>
              <a:t>2 </a:t>
            </a:r>
            <a:r>
              <a:rPr lang="en-US" sz="3200">
                <a:latin typeface="Times New Roman" pitchFamily="18" charset="0"/>
              </a:rPr>
              <a:t>2p</a:t>
            </a:r>
            <a:r>
              <a:rPr lang="en-US" sz="3200" baseline="30000">
                <a:latin typeface="Times New Roman" pitchFamily="18" charset="0"/>
              </a:rPr>
              <a:t>6 </a:t>
            </a:r>
            <a:r>
              <a:rPr lang="en-US" sz="3200">
                <a:latin typeface="Times New Roman" pitchFamily="18" charset="0"/>
              </a:rPr>
              <a:t>3s</a:t>
            </a:r>
            <a:r>
              <a:rPr lang="en-US" sz="3200" baseline="30000">
                <a:latin typeface="Times New Roman" pitchFamily="18" charset="0"/>
              </a:rPr>
              <a:t>2 </a:t>
            </a:r>
            <a:r>
              <a:rPr lang="en-US" sz="3200">
                <a:latin typeface="Times New Roman" pitchFamily="18" charset="0"/>
              </a:rPr>
              <a:t>3p</a:t>
            </a:r>
            <a:r>
              <a:rPr lang="en-US" sz="3200" baseline="30000">
                <a:latin typeface="Times New Roman" pitchFamily="18" charset="0"/>
              </a:rPr>
              <a:t>6 </a:t>
            </a:r>
            <a:r>
              <a:rPr lang="en-US" sz="3200">
                <a:latin typeface="Times New Roman" pitchFamily="18" charset="0"/>
              </a:rPr>
              <a:t>4s</a:t>
            </a:r>
            <a:r>
              <a:rPr lang="en-US" sz="3200" baseline="30000">
                <a:latin typeface="Times New Roman" pitchFamily="18" charset="0"/>
              </a:rPr>
              <a:t>2  </a:t>
            </a:r>
            <a:r>
              <a:rPr lang="en-US" sz="3200">
                <a:latin typeface="Times New Roman" pitchFamily="18" charset="0"/>
              </a:rPr>
              <a:t>3d</a:t>
            </a:r>
            <a:r>
              <a:rPr lang="en-US" sz="3200" baseline="30000">
                <a:latin typeface="Times New Roman" pitchFamily="18" charset="0"/>
              </a:rPr>
              <a:t>6</a:t>
            </a:r>
            <a:endParaRPr lang="en-US" sz="3200">
              <a:latin typeface="Times New Roman" pitchFamily="18" charset="0"/>
            </a:endParaRP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457200" y="2909888"/>
            <a:ext cx="7772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Zinc= 30 electrons 1s</a:t>
            </a:r>
            <a:r>
              <a:rPr lang="en-US" sz="3200" baseline="30000">
                <a:latin typeface="Times New Roman" pitchFamily="18" charset="0"/>
              </a:rPr>
              <a:t>2 </a:t>
            </a:r>
            <a:r>
              <a:rPr lang="en-US" sz="3200">
                <a:latin typeface="Times New Roman" pitchFamily="18" charset="0"/>
              </a:rPr>
              <a:t>2s</a:t>
            </a:r>
            <a:r>
              <a:rPr lang="en-US" sz="3200" baseline="30000">
                <a:latin typeface="Times New Roman" pitchFamily="18" charset="0"/>
              </a:rPr>
              <a:t>2 </a:t>
            </a:r>
            <a:r>
              <a:rPr lang="en-US" sz="3200">
                <a:latin typeface="Times New Roman" pitchFamily="18" charset="0"/>
              </a:rPr>
              <a:t>2p</a:t>
            </a:r>
            <a:r>
              <a:rPr lang="en-US" sz="3200" baseline="30000">
                <a:latin typeface="Times New Roman" pitchFamily="18" charset="0"/>
              </a:rPr>
              <a:t>6 </a:t>
            </a:r>
            <a:r>
              <a:rPr lang="en-US" sz="3200">
                <a:latin typeface="Times New Roman" pitchFamily="18" charset="0"/>
              </a:rPr>
              <a:t>3s</a:t>
            </a:r>
            <a:r>
              <a:rPr lang="en-US" sz="3200" baseline="30000">
                <a:latin typeface="Times New Roman" pitchFamily="18" charset="0"/>
              </a:rPr>
              <a:t>2 </a:t>
            </a:r>
            <a:r>
              <a:rPr lang="en-US" sz="3200">
                <a:latin typeface="Times New Roman" pitchFamily="18" charset="0"/>
              </a:rPr>
              <a:t>3p</a:t>
            </a:r>
            <a:r>
              <a:rPr lang="en-US" sz="3200" baseline="30000">
                <a:latin typeface="Times New Roman" pitchFamily="18" charset="0"/>
              </a:rPr>
              <a:t>6 </a:t>
            </a:r>
            <a:r>
              <a:rPr lang="en-US" sz="3200">
                <a:latin typeface="Times New Roman" pitchFamily="18" charset="0"/>
              </a:rPr>
              <a:t>4s</a:t>
            </a:r>
            <a:r>
              <a:rPr lang="en-US" sz="3200" baseline="30000">
                <a:latin typeface="Times New Roman" pitchFamily="18" charset="0"/>
              </a:rPr>
              <a:t>2 </a:t>
            </a:r>
            <a:r>
              <a:rPr lang="en-US" sz="3200">
                <a:latin typeface="Times New Roman" pitchFamily="18" charset="0"/>
              </a:rPr>
              <a:t>3d</a:t>
            </a:r>
            <a:r>
              <a:rPr lang="en-US" sz="3200" baseline="30000">
                <a:latin typeface="Times New Roman" pitchFamily="18" charset="0"/>
              </a:rPr>
              <a:t>10</a:t>
            </a:r>
            <a:endParaRPr lang="en-US" sz="3200">
              <a:latin typeface="Times New Roman" pitchFamily="18" charset="0"/>
            </a:endParaRPr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457200" y="3840163"/>
            <a:ext cx="8305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Bromine = 35 electron 1s</a:t>
            </a:r>
            <a:r>
              <a:rPr lang="en-US" sz="3200" baseline="30000">
                <a:latin typeface="Times New Roman" pitchFamily="18" charset="0"/>
              </a:rPr>
              <a:t>2 </a:t>
            </a:r>
            <a:r>
              <a:rPr lang="en-US" sz="3200">
                <a:latin typeface="Times New Roman" pitchFamily="18" charset="0"/>
              </a:rPr>
              <a:t>2s</a:t>
            </a:r>
            <a:r>
              <a:rPr lang="en-US" sz="3200" baseline="30000">
                <a:latin typeface="Times New Roman" pitchFamily="18" charset="0"/>
              </a:rPr>
              <a:t>2 </a:t>
            </a:r>
            <a:r>
              <a:rPr lang="en-US" sz="3200">
                <a:latin typeface="Times New Roman" pitchFamily="18" charset="0"/>
              </a:rPr>
              <a:t>2p</a:t>
            </a:r>
            <a:r>
              <a:rPr lang="en-US" sz="3200" baseline="30000">
                <a:latin typeface="Times New Roman" pitchFamily="18" charset="0"/>
              </a:rPr>
              <a:t>6 </a:t>
            </a:r>
            <a:r>
              <a:rPr lang="en-US" sz="3200">
                <a:latin typeface="Times New Roman" pitchFamily="18" charset="0"/>
              </a:rPr>
              <a:t>3s</a:t>
            </a:r>
            <a:r>
              <a:rPr lang="en-US" sz="3200" baseline="30000">
                <a:latin typeface="Times New Roman" pitchFamily="18" charset="0"/>
              </a:rPr>
              <a:t>2 </a:t>
            </a:r>
            <a:r>
              <a:rPr lang="en-US" sz="3200">
                <a:latin typeface="Times New Roman" pitchFamily="18" charset="0"/>
              </a:rPr>
              <a:t>3p</a:t>
            </a:r>
            <a:r>
              <a:rPr lang="en-US" sz="3200" baseline="30000">
                <a:latin typeface="Times New Roman" pitchFamily="18" charset="0"/>
              </a:rPr>
              <a:t>6 </a:t>
            </a:r>
            <a:r>
              <a:rPr lang="en-US" sz="3200">
                <a:latin typeface="Times New Roman" pitchFamily="18" charset="0"/>
              </a:rPr>
              <a:t>4s</a:t>
            </a:r>
            <a:r>
              <a:rPr lang="en-US" sz="3200" baseline="30000">
                <a:latin typeface="Times New Roman" pitchFamily="18" charset="0"/>
              </a:rPr>
              <a:t>2 </a:t>
            </a:r>
            <a:r>
              <a:rPr lang="en-US" sz="3200">
                <a:latin typeface="Times New Roman" pitchFamily="18" charset="0"/>
              </a:rPr>
              <a:t>3d</a:t>
            </a:r>
            <a:r>
              <a:rPr lang="en-US" sz="3200" baseline="30000">
                <a:latin typeface="Times New Roman" pitchFamily="18" charset="0"/>
              </a:rPr>
              <a:t>10 </a:t>
            </a:r>
            <a:r>
              <a:rPr lang="en-US" sz="3200">
                <a:latin typeface="Times New Roman" pitchFamily="18" charset="0"/>
              </a:rPr>
              <a:t>4p</a:t>
            </a:r>
            <a:r>
              <a:rPr lang="en-US" sz="3200" baseline="30000">
                <a:latin typeface="Times New Roman" pitchFamily="18" charset="0"/>
              </a:rPr>
              <a:t>5</a:t>
            </a:r>
            <a:endParaRPr lang="en-US" sz="3200">
              <a:latin typeface="Times New Roman" pitchFamily="18" charset="0"/>
            </a:endParaRPr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457200" y="5257800"/>
            <a:ext cx="8382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</a:rPr>
              <a:t>Strontium= 38 electrons 1s</a:t>
            </a:r>
            <a:r>
              <a:rPr lang="en-US" sz="3200" baseline="30000" dirty="0">
                <a:latin typeface="Times New Roman" pitchFamily="18" charset="0"/>
              </a:rPr>
              <a:t>2 </a:t>
            </a:r>
            <a:r>
              <a:rPr lang="en-US" sz="3200" dirty="0">
                <a:latin typeface="Times New Roman" pitchFamily="18" charset="0"/>
              </a:rPr>
              <a:t>2s</a:t>
            </a:r>
            <a:r>
              <a:rPr lang="en-US" sz="3200" baseline="30000" dirty="0">
                <a:latin typeface="Times New Roman" pitchFamily="18" charset="0"/>
              </a:rPr>
              <a:t>2 </a:t>
            </a:r>
            <a:r>
              <a:rPr lang="en-US" sz="3200" dirty="0">
                <a:latin typeface="Times New Roman" pitchFamily="18" charset="0"/>
              </a:rPr>
              <a:t>2p</a:t>
            </a:r>
            <a:r>
              <a:rPr lang="en-US" sz="3200" baseline="30000" dirty="0">
                <a:latin typeface="Times New Roman" pitchFamily="18" charset="0"/>
              </a:rPr>
              <a:t>6 </a:t>
            </a:r>
            <a:r>
              <a:rPr lang="en-US" sz="3200" dirty="0">
                <a:latin typeface="Times New Roman" pitchFamily="18" charset="0"/>
              </a:rPr>
              <a:t>3s</a:t>
            </a:r>
            <a:r>
              <a:rPr lang="en-US" sz="3200" baseline="30000" dirty="0">
                <a:latin typeface="Times New Roman" pitchFamily="18" charset="0"/>
              </a:rPr>
              <a:t>2 </a:t>
            </a:r>
            <a:r>
              <a:rPr lang="en-US" sz="3200" dirty="0">
                <a:latin typeface="Times New Roman" pitchFamily="18" charset="0"/>
              </a:rPr>
              <a:t>3p</a:t>
            </a:r>
            <a:r>
              <a:rPr lang="en-US" sz="3200" baseline="30000" dirty="0">
                <a:latin typeface="Times New Roman" pitchFamily="18" charset="0"/>
              </a:rPr>
              <a:t>6 </a:t>
            </a:r>
            <a:r>
              <a:rPr lang="en-US" sz="3200" dirty="0">
                <a:latin typeface="Times New Roman" pitchFamily="18" charset="0"/>
              </a:rPr>
              <a:t>4s</a:t>
            </a:r>
            <a:r>
              <a:rPr lang="en-US" sz="3200" baseline="30000" dirty="0">
                <a:latin typeface="Times New Roman" pitchFamily="18" charset="0"/>
              </a:rPr>
              <a:t>2 </a:t>
            </a:r>
            <a:r>
              <a:rPr lang="en-US" sz="3200" dirty="0">
                <a:latin typeface="Times New Roman" pitchFamily="18" charset="0"/>
              </a:rPr>
              <a:t>3d</a:t>
            </a:r>
            <a:r>
              <a:rPr lang="en-US" sz="3200" baseline="30000" dirty="0">
                <a:latin typeface="Times New Roman" pitchFamily="18" charset="0"/>
              </a:rPr>
              <a:t>10 </a:t>
            </a:r>
            <a:r>
              <a:rPr lang="en-US" sz="3200" dirty="0">
                <a:latin typeface="Times New Roman" pitchFamily="18" charset="0"/>
              </a:rPr>
              <a:t>4p</a:t>
            </a:r>
            <a:r>
              <a:rPr lang="en-US" sz="3200" baseline="30000" dirty="0">
                <a:latin typeface="Times New Roman" pitchFamily="18" charset="0"/>
              </a:rPr>
              <a:t>6</a:t>
            </a:r>
            <a:r>
              <a:rPr lang="en-US" sz="3200" dirty="0">
                <a:latin typeface="Times New Roman" pitchFamily="18" charset="0"/>
              </a:rPr>
              <a:t>5s</a:t>
            </a:r>
            <a:r>
              <a:rPr lang="en-US" sz="3200" baseline="30000" dirty="0">
                <a:latin typeface="Times New Roman" pitchFamily="18" charset="0"/>
              </a:rPr>
              <a:t>2</a:t>
            </a:r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0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autoUpdateAnimBg="0"/>
      <p:bldP spid="60420" grpId="0" autoUpdateAnimBg="0"/>
      <p:bldP spid="60421" grpId="0" autoUpdateAnimBg="0"/>
      <p:bldP spid="60422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600" y="609600"/>
            <a:ext cx="35493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Now you try….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1676400"/>
            <a:ext cx="7161679" cy="452431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/>
              <a:t>Write the electron configuration for</a:t>
            </a:r>
          </a:p>
          <a:p>
            <a:endParaRPr lang="en-US" sz="3600" dirty="0"/>
          </a:p>
          <a:p>
            <a:r>
              <a:rPr lang="en-US" sz="3600" dirty="0" smtClean="0"/>
              <a:t>			Cobalt</a:t>
            </a:r>
          </a:p>
          <a:p>
            <a:endParaRPr lang="en-US" sz="3600" dirty="0"/>
          </a:p>
          <a:p>
            <a:r>
              <a:rPr lang="en-US" sz="3600" dirty="0" smtClean="0"/>
              <a:t>What element is this?</a:t>
            </a:r>
          </a:p>
          <a:p>
            <a:endParaRPr lang="en-US" sz="3600" dirty="0" smtClean="0"/>
          </a:p>
          <a:p>
            <a:r>
              <a:rPr lang="en-US" sz="3600" dirty="0">
                <a:latin typeface="Times New Roman" pitchFamily="18" charset="0"/>
              </a:rPr>
              <a:t>1s</a:t>
            </a:r>
            <a:r>
              <a:rPr lang="en-US" sz="3600" baseline="30000" dirty="0">
                <a:latin typeface="Times New Roman" pitchFamily="18" charset="0"/>
              </a:rPr>
              <a:t>2 </a:t>
            </a:r>
            <a:r>
              <a:rPr lang="en-US" sz="3600" dirty="0">
                <a:latin typeface="Times New Roman" pitchFamily="18" charset="0"/>
              </a:rPr>
              <a:t>2s</a:t>
            </a:r>
            <a:r>
              <a:rPr lang="en-US" sz="3600" baseline="30000" dirty="0">
                <a:latin typeface="Times New Roman" pitchFamily="18" charset="0"/>
              </a:rPr>
              <a:t>2 </a:t>
            </a:r>
            <a:r>
              <a:rPr lang="en-US" sz="3600" dirty="0">
                <a:latin typeface="Times New Roman" pitchFamily="18" charset="0"/>
              </a:rPr>
              <a:t>2p</a:t>
            </a:r>
            <a:r>
              <a:rPr lang="en-US" sz="3600" baseline="30000" dirty="0">
                <a:latin typeface="Times New Roman" pitchFamily="18" charset="0"/>
              </a:rPr>
              <a:t>6 </a:t>
            </a:r>
            <a:r>
              <a:rPr lang="en-US" sz="3600" dirty="0">
                <a:latin typeface="Times New Roman" pitchFamily="18" charset="0"/>
              </a:rPr>
              <a:t>3s</a:t>
            </a:r>
            <a:r>
              <a:rPr lang="en-US" sz="3600" baseline="30000" dirty="0">
                <a:latin typeface="Times New Roman" pitchFamily="18" charset="0"/>
              </a:rPr>
              <a:t>2 </a:t>
            </a:r>
            <a:r>
              <a:rPr lang="en-US" sz="3600" dirty="0" smtClean="0">
                <a:latin typeface="Times New Roman" pitchFamily="18" charset="0"/>
              </a:rPr>
              <a:t>3p</a:t>
            </a:r>
            <a:r>
              <a:rPr lang="en-US" sz="3600" baseline="30000" dirty="0">
                <a:latin typeface="Times New Roman" pitchFamily="18" charset="0"/>
              </a:rPr>
              <a:t>5</a:t>
            </a:r>
            <a:endParaRPr lang="en-US" sz="3600" dirty="0" smtClean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17726781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2438400" cy="624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8s</a:t>
            </a:r>
          </a:p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7s  7p</a:t>
            </a:r>
          </a:p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6s  6p  6d</a:t>
            </a:r>
          </a:p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5s  5p  5d  5f</a:t>
            </a:r>
          </a:p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4s  4p  4d  4f</a:t>
            </a:r>
          </a:p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3s  3p  3d </a:t>
            </a:r>
          </a:p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2s  2p</a:t>
            </a:r>
          </a:p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1s</a:t>
            </a:r>
          </a:p>
          <a:p>
            <a:pPr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2438400" y="228600"/>
            <a:ext cx="6705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1s 2s 2p 3s 3p 4s 3d 4p 5s 4d 5p 6s 4f 5d 6p 7s 5f 6d 7p 8s </a:t>
            </a:r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 flipH="1" flipV="1">
            <a:off x="304800" y="5486400"/>
            <a:ext cx="457200" cy="4572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 flipH="1" flipV="1">
            <a:off x="228600" y="4800600"/>
            <a:ext cx="685800" cy="6858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6" name="Line 6"/>
          <p:cNvSpPr>
            <a:spLocks noChangeShapeType="1"/>
          </p:cNvSpPr>
          <p:nvPr/>
        </p:nvSpPr>
        <p:spPr bwMode="auto">
          <a:xfrm flipH="1" flipV="1">
            <a:off x="228600" y="4114800"/>
            <a:ext cx="1143000" cy="11430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auto">
          <a:xfrm flipH="1" flipV="1">
            <a:off x="304800" y="3352800"/>
            <a:ext cx="1219200" cy="12192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8" name="Line 8"/>
          <p:cNvSpPr>
            <a:spLocks noChangeShapeType="1"/>
          </p:cNvSpPr>
          <p:nvPr/>
        </p:nvSpPr>
        <p:spPr bwMode="auto">
          <a:xfrm flipH="1" flipV="1">
            <a:off x="304800" y="2590800"/>
            <a:ext cx="1752600" cy="17526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9" name="Line 9"/>
          <p:cNvSpPr>
            <a:spLocks noChangeShapeType="1"/>
          </p:cNvSpPr>
          <p:nvPr/>
        </p:nvSpPr>
        <p:spPr bwMode="auto">
          <a:xfrm flipH="1" flipV="1">
            <a:off x="228600" y="1905000"/>
            <a:ext cx="1905000" cy="19812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0" name="Line 10"/>
          <p:cNvSpPr>
            <a:spLocks noChangeShapeType="1"/>
          </p:cNvSpPr>
          <p:nvPr/>
        </p:nvSpPr>
        <p:spPr bwMode="auto">
          <a:xfrm flipH="1" flipV="1">
            <a:off x="228600" y="1219200"/>
            <a:ext cx="2438400" cy="25146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1" name="Line 11"/>
          <p:cNvSpPr>
            <a:spLocks noChangeShapeType="1"/>
          </p:cNvSpPr>
          <p:nvPr/>
        </p:nvSpPr>
        <p:spPr bwMode="auto">
          <a:xfrm flipH="1" flipV="1">
            <a:off x="228600" y="533400"/>
            <a:ext cx="2438400" cy="24384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311587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Abbreviated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228600" y="1752600"/>
            <a:ext cx="4038600" cy="4530725"/>
          </a:xfrm>
        </p:spPr>
        <p:txBody>
          <a:bodyPr/>
          <a:lstStyle/>
          <a:p>
            <a:r>
              <a:rPr lang="en-US" sz="2000" dirty="0"/>
              <a:t>Find the symbol for the element on the periodic </a:t>
            </a:r>
            <a:r>
              <a:rPr lang="en-US" sz="2000" dirty="0" smtClean="0"/>
              <a:t>table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Write the symbol in brackets for the noble gas located at the far right of the preceding horizontal row on the </a:t>
            </a:r>
            <a:r>
              <a:rPr lang="en-US" sz="2000" dirty="0" smtClean="0"/>
              <a:t>table</a:t>
            </a:r>
          </a:p>
          <a:p>
            <a:endParaRPr lang="en-US" sz="2000" dirty="0"/>
          </a:p>
          <a:p>
            <a:r>
              <a:rPr lang="en-US" sz="2000" dirty="0"/>
              <a:t>Move back down a row and to the far left. Following the elements in the row write the outer </a:t>
            </a:r>
            <a:r>
              <a:rPr lang="mr-IN" sz="2000" dirty="0"/>
              <a:t>–</a:t>
            </a:r>
            <a:r>
              <a:rPr lang="en-US" sz="2000" dirty="0"/>
              <a:t>electron configuration associated with each column until you reach the element you are describing.</a:t>
            </a:r>
          </a:p>
          <a:p>
            <a:endParaRPr lang="en-US" sz="2000" dirty="0"/>
          </a:p>
          <a:p>
            <a:endParaRPr lang="en-US" sz="2000" dirty="0"/>
          </a:p>
        </p:txBody>
      </p:sp>
      <p:pic>
        <p:nvPicPr>
          <p:cNvPr id="13" name="Content Placeholder 12" descr="IMG_2372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1662" b="-31662"/>
          <a:stretch>
            <a:fillRect/>
          </a:stretch>
        </p:blipFill>
        <p:spPr>
          <a:xfrm>
            <a:off x="4343400" y="1143000"/>
            <a:ext cx="4572000" cy="5867400"/>
          </a:xfrm>
        </p:spPr>
      </p:pic>
    </p:spTree>
    <p:extLst>
      <p:ext uri="{BB962C8B-B14F-4D97-AF65-F5344CB8AC3E}">
        <p14:creationId xmlns:p14="http://schemas.microsoft.com/office/powerpoint/2010/main" val="439332367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Ticket Out the Door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/>
              <a:t>1</a:t>
            </a:r>
            <a:r>
              <a:rPr lang="en-US" sz="4400" dirty="0" smtClean="0"/>
              <a:t>) Write the electron configuration and arrow fill diagram for P.</a:t>
            </a:r>
          </a:p>
          <a:p>
            <a:r>
              <a:rPr lang="en-US" sz="4400" dirty="0" smtClean="0"/>
              <a:t>2) What element is this?</a:t>
            </a:r>
          </a:p>
          <a:p>
            <a:pPr lvl="1"/>
            <a:r>
              <a:rPr lang="en-US" sz="4400" dirty="0">
                <a:latin typeface="Times New Roman" pitchFamily="18" charset="0"/>
              </a:rPr>
              <a:t>1s</a:t>
            </a:r>
            <a:r>
              <a:rPr lang="en-US" sz="4400" baseline="30000" dirty="0">
                <a:latin typeface="Times New Roman" pitchFamily="18" charset="0"/>
              </a:rPr>
              <a:t>2 </a:t>
            </a:r>
            <a:r>
              <a:rPr lang="en-US" sz="4400" dirty="0">
                <a:latin typeface="Times New Roman" pitchFamily="18" charset="0"/>
              </a:rPr>
              <a:t>2s</a:t>
            </a:r>
            <a:r>
              <a:rPr lang="en-US" sz="4400" baseline="30000" dirty="0">
                <a:latin typeface="Times New Roman" pitchFamily="18" charset="0"/>
              </a:rPr>
              <a:t>2 </a:t>
            </a:r>
            <a:r>
              <a:rPr lang="en-US" sz="4400" dirty="0">
                <a:latin typeface="Times New Roman" pitchFamily="18" charset="0"/>
              </a:rPr>
              <a:t>2p</a:t>
            </a:r>
            <a:r>
              <a:rPr lang="en-US" sz="4400" baseline="30000" dirty="0">
                <a:latin typeface="Times New Roman" pitchFamily="18" charset="0"/>
              </a:rPr>
              <a:t>6 </a:t>
            </a:r>
            <a:r>
              <a:rPr lang="en-US" sz="4400" dirty="0">
                <a:latin typeface="Times New Roman" pitchFamily="18" charset="0"/>
              </a:rPr>
              <a:t>3s</a:t>
            </a:r>
            <a:r>
              <a:rPr lang="en-US" sz="4400" baseline="30000" dirty="0">
                <a:latin typeface="Times New Roman" pitchFamily="18" charset="0"/>
              </a:rPr>
              <a:t>2 </a:t>
            </a:r>
            <a:r>
              <a:rPr lang="en-US" sz="4400" dirty="0">
                <a:latin typeface="Times New Roman" pitchFamily="18" charset="0"/>
              </a:rPr>
              <a:t>3p</a:t>
            </a:r>
            <a:r>
              <a:rPr lang="en-US" sz="4400" baseline="30000" dirty="0">
                <a:latin typeface="Times New Roman" pitchFamily="18" charset="0"/>
              </a:rPr>
              <a:t>6 </a:t>
            </a:r>
            <a:r>
              <a:rPr lang="en-US" sz="4400" dirty="0">
                <a:latin typeface="Times New Roman" pitchFamily="18" charset="0"/>
              </a:rPr>
              <a:t>4s</a:t>
            </a:r>
            <a:r>
              <a:rPr lang="en-US" sz="4400" baseline="30000" dirty="0">
                <a:latin typeface="Times New Roman" pitchFamily="18" charset="0"/>
              </a:rPr>
              <a:t>2 </a:t>
            </a:r>
            <a:r>
              <a:rPr lang="en-US" sz="4400" dirty="0">
                <a:latin typeface="Times New Roman" pitchFamily="18" charset="0"/>
              </a:rPr>
              <a:t>3d</a:t>
            </a:r>
            <a:r>
              <a:rPr lang="en-US" sz="4400" baseline="30000" dirty="0">
                <a:latin typeface="Times New Roman" pitchFamily="18" charset="0"/>
              </a:rPr>
              <a:t>10 </a:t>
            </a:r>
            <a:r>
              <a:rPr lang="en-US" sz="4400" dirty="0">
                <a:latin typeface="Times New Roman" pitchFamily="18" charset="0"/>
              </a:rPr>
              <a:t>4p</a:t>
            </a:r>
            <a:r>
              <a:rPr lang="en-US" sz="4400" baseline="30000" dirty="0">
                <a:latin typeface="Times New Roman" pitchFamily="18" charset="0"/>
              </a:rPr>
              <a:t>6</a:t>
            </a:r>
            <a:r>
              <a:rPr lang="en-US" sz="4400" dirty="0">
                <a:latin typeface="Times New Roman" pitchFamily="18" charset="0"/>
              </a:rPr>
              <a:t>5s</a:t>
            </a:r>
            <a:r>
              <a:rPr lang="en-US" sz="4400" baseline="30000" dirty="0">
                <a:latin typeface="Times New Roman" pitchFamily="18" charset="0"/>
              </a:rPr>
              <a:t>2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0782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Atomic </a:t>
            </a:r>
            <a:r>
              <a:rPr lang="en-US" dirty="0" err="1" smtClean="0"/>
              <a:t>Orbitals</a:t>
            </a:r>
            <a:r>
              <a:rPr lang="en-US" dirty="0" smtClean="0"/>
              <a:t>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20782" y="1295400"/>
            <a:ext cx="9144000" cy="5562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Electrons arrange in s, p, d, f orbitals to make stable </a:t>
            </a:r>
            <a:r>
              <a:rPr lang="en-US" dirty="0" smtClean="0"/>
              <a:t>atoms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US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The arrangement </a:t>
            </a:r>
            <a:r>
              <a:rPr lang="en-US" dirty="0" smtClean="0"/>
              <a:t>of the electrons in their orbitals is </a:t>
            </a:r>
            <a:r>
              <a:rPr lang="en-US" dirty="0" smtClean="0"/>
              <a:t>called </a:t>
            </a:r>
            <a:r>
              <a:rPr lang="en-US" dirty="0" smtClean="0"/>
              <a:t>e</a:t>
            </a:r>
            <a:r>
              <a:rPr lang="en-US" baseline="30000" dirty="0" smtClean="0"/>
              <a:t>-</a:t>
            </a:r>
            <a:r>
              <a:rPr lang="en-US" dirty="0" smtClean="0"/>
              <a:t> </a:t>
            </a:r>
            <a:r>
              <a:rPr lang="en-US" dirty="0" smtClean="0"/>
              <a:t>configuration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/>
              <a:t>Aufbau</a:t>
            </a:r>
            <a:r>
              <a:rPr lang="en-US" dirty="0"/>
              <a:t> principle: </a:t>
            </a:r>
            <a:r>
              <a:rPr lang="en-US" dirty="0" smtClean="0"/>
              <a:t>e</a:t>
            </a:r>
            <a:r>
              <a:rPr lang="en-US" baseline="30000" dirty="0" smtClean="0"/>
              <a:t>-</a:t>
            </a:r>
            <a:r>
              <a:rPr lang="en-US" dirty="0" smtClean="0"/>
              <a:t> occupy lowest </a:t>
            </a:r>
            <a:r>
              <a:rPr lang="en-US" dirty="0"/>
              <a:t>energy levels </a:t>
            </a:r>
            <a:r>
              <a:rPr lang="en-US" dirty="0" smtClean="0"/>
              <a:t>first</a:t>
            </a:r>
            <a:endParaRPr lang="en-US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200" dirty="0"/>
              <a:t>always start with s </a:t>
            </a:r>
            <a:r>
              <a:rPr lang="en-US" sz="3200" dirty="0" smtClean="0"/>
              <a:t>orbital, then p, d, and f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200" dirty="0" smtClean="0"/>
              <a:t>Cross over starts in 3</a:t>
            </a:r>
            <a:r>
              <a:rPr lang="en-US" sz="3200" baseline="30000" dirty="0" smtClean="0"/>
              <a:t>rd</a:t>
            </a:r>
            <a:r>
              <a:rPr lang="en-US" sz="3200" dirty="0" smtClean="0"/>
              <a:t> and 4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level</a:t>
            </a:r>
            <a:endParaRPr lang="en-US" sz="3200" dirty="0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Atomic Orbitals 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10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600" dirty="0" err="1"/>
              <a:t>Aufbau</a:t>
            </a:r>
            <a:r>
              <a:rPr lang="en-US" sz="2600" dirty="0"/>
              <a:t> principle: e</a:t>
            </a:r>
            <a:r>
              <a:rPr lang="en-US" sz="2600" baseline="30000" dirty="0"/>
              <a:t>-</a:t>
            </a:r>
            <a:r>
              <a:rPr lang="en-US" sz="2600" dirty="0"/>
              <a:t> occupy lowest energy levels first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600" dirty="0"/>
              <a:t>always start with s orbital, then p, d, and f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600" dirty="0"/>
              <a:t>Cross over starts in 3</a:t>
            </a:r>
            <a:r>
              <a:rPr lang="en-US" sz="2600" baseline="30000" dirty="0"/>
              <a:t>rd</a:t>
            </a:r>
            <a:r>
              <a:rPr lang="en-US" sz="2600" dirty="0"/>
              <a:t> and 4</a:t>
            </a:r>
            <a:r>
              <a:rPr lang="en-US" sz="2600" baseline="30000" dirty="0"/>
              <a:t>th</a:t>
            </a:r>
            <a:r>
              <a:rPr lang="en-US" sz="2600" dirty="0"/>
              <a:t> </a:t>
            </a:r>
            <a:r>
              <a:rPr lang="en-US" sz="2600" dirty="0" smtClean="0"/>
              <a:t>level</a:t>
            </a:r>
          </a:p>
          <a:p>
            <a:pPr marL="457200" lvl="1" indent="0" eaLnBrk="1" hangingPunct="1">
              <a:lnSpc>
                <a:spcPct val="90000"/>
              </a:lnSpc>
              <a:buNone/>
              <a:defRPr/>
            </a:pPr>
            <a:endParaRPr lang="en-US" sz="2600" dirty="0"/>
          </a:p>
          <a:p>
            <a:pPr eaLnBrk="1" hangingPunct="1">
              <a:defRPr/>
            </a:pPr>
            <a:r>
              <a:rPr lang="en-US" sz="2600" dirty="0" smtClean="0"/>
              <a:t>Pauli </a:t>
            </a:r>
            <a:r>
              <a:rPr lang="en-US" sz="2600" dirty="0" smtClean="0"/>
              <a:t>exclusion principle: full orbital contains 2 e</a:t>
            </a:r>
            <a:r>
              <a:rPr lang="en-US" sz="2600" baseline="30000" dirty="0" smtClean="0"/>
              <a:t>-</a:t>
            </a:r>
            <a:endParaRPr lang="en-US" sz="2600" dirty="0" smtClean="0"/>
          </a:p>
          <a:p>
            <a:pPr lvl="1" eaLnBrk="1" hangingPunct="1">
              <a:defRPr/>
            </a:pPr>
            <a:r>
              <a:rPr lang="en-US" sz="2600" dirty="0" smtClean="0"/>
              <a:t>One e</a:t>
            </a:r>
            <a:r>
              <a:rPr lang="en-US" sz="2600" baseline="30000" dirty="0" smtClean="0"/>
              <a:t>-</a:t>
            </a:r>
            <a:r>
              <a:rPr lang="en-US" sz="2600" dirty="0" smtClean="0"/>
              <a:t> spins clockwise (↑), other spins counterclockwise (↓)</a:t>
            </a:r>
            <a:endParaRPr lang="en-US" sz="2600" dirty="0" smtClean="0">
              <a:latin typeface="Times New Roman" pitchFamily="18" charset="0"/>
            </a:endParaRPr>
          </a:p>
          <a:p>
            <a:pPr lvl="1" eaLnBrk="1" hangingPunct="1">
              <a:defRPr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Full orbital: </a:t>
            </a:r>
            <a:r>
              <a:rPr lang="en-US" sz="2600" u="sng" dirty="0" smtClean="0">
                <a:latin typeface="Times New Roman" pitchFamily="18" charset="0"/>
              </a:rPr>
              <a:t>↑↓</a:t>
            </a:r>
            <a:r>
              <a:rPr lang="en-US" sz="2600" dirty="0" smtClean="0">
                <a:latin typeface="Times New Roman" pitchFamily="18" charset="0"/>
              </a:rPr>
              <a:t> </a:t>
            </a:r>
            <a:endParaRPr lang="en-US" sz="2600" dirty="0" smtClean="0">
              <a:latin typeface="Times New Roman" pitchFamily="18" charset="0"/>
            </a:endParaRPr>
          </a:p>
          <a:p>
            <a:pPr marL="457200" lvl="1" indent="0" eaLnBrk="1" hangingPunct="1">
              <a:buNone/>
              <a:defRPr/>
            </a:pPr>
            <a:endParaRPr lang="en-US" sz="2600" dirty="0" smtClean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en-US" sz="2600" dirty="0"/>
              <a:t>Hund’s rule: all </a:t>
            </a:r>
            <a:r>
              <a:rPr lang="en-US" sz="2600" dirty="0" smtClean="0"/>
              <a:t>e</a:t>
            </a:r>
            <a:r>
              <a:rPr lang="en-US" sz="2600" baseline="30000" dirty="0"/>
              <a:t>-</a:t>
            </a:r>
            <a:r>
              <a:rPr lang="en-US" sz="2600" dirty="0" smtClean="0"/>
              <a:t> </a:t>
            </a:r>
            <a:r>
              <a:rPr lang="en-US" sz="2600" dirty="0"/>
              <a:t>will be unpaired before they pair up</a:t>
            </a:r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you try…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sz="3600" dirty="0" smtClean="0"/>
              <a:t>Tell your partner what the </a:t>
            </a:r>
            <a:r>
              <a:rPr lang="en-US" sz="3600" dirty="0" err="1" smtClean="0"/>
              <a:t>Aufbau</a:t>
            </a:r>
            <a:r>
              <a:rPr lang="en-US" sz="3600" dirty="0" smtClean="0"/>
              <a:t> principle, Pauli exclusion principle, and Hund’s rule are </a:t>
            </a:r>
            <a:r>
              <a:rPr lang="en-US" sz="3600" u="sng" dirty="0" smtClean="0"/>
              <a:t>in your own words.  </a:t>
            </a:r>
            <a:endParaRPr lang="en-US" sz="3600" u="sng" dirty="0"/>
          </a:p>
        </p:txBody>
      </p:sp>
    </p:spTree>
    <p:extLst>
      <p:ext uri="{BB962C8B-B14F-4D97-AF65-F5344CB8AC3E}">
        <p14:creationId xmlns:p14="http://schemas.microsoft.com/office/powerpoint/2010/main" val="2113485534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457200" y="3124200"/>
            <a:ext cx="6400800" cy="64135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dirty="0" smtClean="0">
                <a:solidFill>
                  <a:schemeClr val="tx2"/>
                </a:solidFill>
                <a:latin typeface="Times New Roman" pitchFamily="18" charset="0"/>
              </a:rPr>
              <a:t>s   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_____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2667000" y="2209800"/>
            <a:ext cx="7010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 smtClean="0">
                <a:latin typeface="Times New Roman" pitchFamily="18" charset="0"/>
              </a:rPr>
              <a:t>s </a:t>
            </a:r>
            <a:r>
              <a:rPr lang="en-US" sz="3200" dirty="0">
                <a:latin typeface="Times New Roman" pitchFamily="18" charset="0"/>
              </a:rPr>
              <a:t>holds a maximum of 2 electrons</a:t>
            </a:r>
          </a:p>
        </p:txBody>
      </p:sp>
      <p:sp>
        <p:nvSpPr>
          <p:cNvPr id="54276" name="Line 4"/>
          <p:cNvSpPr>
            <a:spLocks noChangeShapeType="1"/>
          </p:cNvSpPr>
          <p:nvPr/>
        </p:nvSpPr>
        <p:spPr bwMode="auto">
          <a:xfrm flipV="1">
            <a:off x="1295400" y="31242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4277" name="Line 5"/>
          <p:cNvSpPr>
            <a:spLocks noChangeShapeType="1"/>
          </p:cNvSpPr>
          <p:nvPr/>
        </p:nvSpPr>
        <p:spPr bwMode="auto">
          <a:xfrm>
            <a:off x="1676400" y="31242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1447800" y="2133600"/>
            <a:ext cx="563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latin typeface="Times New Roman" pitchFamily="18" charset="0"/>
              </a:rPr>
              <a:t>s</a:t>
            </a:r>
            <a:r>
              <a:rPr lang="en-US" sz="3600" baseline="30000" dirty="0">
                <a:latin typeface="Times New Roman" pitchFamily="18" charset="0"/>
              </a:rPr>
              <a:t>2</a:t>
            </a:r>
            <a:endParaRPr lang="en-US" sz="3600" dirty="0"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0" y="228600"/>
            <a:ext cx="583364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Writing Electron Configurations </a:t>
            </a:r>
          </a:p>
          <a:p>
            <a:pPr algn="ctr"/>
            <a:r>
              <a:rPr lang="en-US" sz="3200" dirty="0" smtClean="0"/>
              <a:t>using Orbital Notation</a:t>
            </a:r>
            <a:endParaRPr lang="en-US" sz="3200" dirty="0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 autoUpdateAnimBg="0"/>
      <p:bldP spid="54276" grpId="0" animBg="1"/>
      <p:bldP spid="54277" grpId="0" animBg="1"/>
      <p:bldP spid="5427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304800" y="3657600"/>
            <a:ext cx="6705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dirty="0" smtClean="0">
                <a:latin typeface="Times New Roman" pitchFamily="18" charset="0"/>
              </a:rPr>
              <a:t>p 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_____</a:t>
            </a:r>
            <a:r>
              <a:rPr lang="en-US" sz="3600" dirty="0">
                <a:latin typeface="Times New Roman" pitchFamily="18" charset="0"/>
              </a:rPr>
              <a:t> _____  _____</a:t>
            </a:r>
          </a:p>
        </p:txBody>
      </p:sp>
      <p:sp>
        <p:nvSpPr>
          <p:cNvPr id="55300" name="Line 4"/>
          <p:cNvSpPr>
            <a:spLocks noChangeShapeType="1"/>
          </p:cNvSpPr>
          <p:nvPr/>
        </p:nvSpPr>
        <p:spPr bwMode="auto">
          <a:xfrm flipV="1">
            <a:off x="990600" y="36576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5301" name="Line 5"/>
          <p:cNvSpPr>
            <a:spLocks noChangeShapeType="1"/>
          </p:cNvSpPr>
          <p:nvPr/>
        </p:nvSpPr>
        <p:spPr bwMode="auto">
          <a:xfrm flipV="1">
            <a:off x="2209800" y="36576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 flipV="1">
            <a:off x="3581400" y="36576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5303" name="Line 7"/>
          <p:cNvSpPr>
            <a:spLocks noChangeShapeType="1"/>
          </p:cNvSpPr>
          <p:nvPr/>
        </p:nvSpPr>
        <p:spPr bwMode="auto">
          <a:xfrm>
            <a:off x="1524000" y="36576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2667000" y="36576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4038600" y="36576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5306" name="Text Box 10"/>
          <p:cNvSpPr txBox="1">
            <a:spLocks noChangeArrowheads="1"/>
          </p:cNvSpPr>
          <p:nvPr/>
        </p:nvSpPr>
        <p:spPr bwMode="auto">
          <a:xfrm>
            <a:off x="990600" y="2362200"/>
            <a:ext cx="563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Times New Roman" pitchFamily="18" charset="0"/>
              </a:rPr>
              <a:t>p</a:t>
            </a:r>
            <a:r>
              <a:rPr lang="en-US" sz="3600" baseline="30000">
                <a:latin typeface="Times New Roman" pitchFamily="18" charset="0"/>
              </a:rPr>
              <a:t>6</a:t>
            </a:r>
            <a:endParaRPr lang="en-US" sz="3600">
              <a:latin typeface="Times New Roman" pitchFamily="18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990600" y="1447800"/>
            <a:ext cx="7010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 smtClean="0">
                <a:latin typeface="Times New Roman" pitchFamily="18" charset="0"/>
              </a:rPr>
              <a:t>p holds </a:t>
            </a:r>
            <a:r>
              <a:rPr lang="en-US" sz="3200" dirty="0">
                <a:latin typeface="Times New Roman" pitchFamily="18" charset="0"/>
              </a:rPr>
              <a:t>a maximum of 6 electrons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362200" y="304800"/>
            <a:ext cx="415350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Orbital </a:t>
            </a:r>
            <a:r>
              <a:rPr lang="en-US" sz="3200" dirty="0" smtClean="0"/>
              <a:t>Configurations</a:t>
            </a:r>
            <a:endParaRPr lang="en-US" sz="3200" dirty="0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5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5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 autoUpdateAnimBg="0"/>
      <p:bldP spid="55300" grpId="0" animBg="1"/>
      <p:bldP spid="55301" grpId="0" animBg="1"/>
      <p:bldP spid="55302" grpId="0" animBg="1"/>
      <p:bldP spid="55303" grpId="0" animBg="1"/>
      <p:bldP spid="55304" grpId="0" animBg="1"/>
      <p:bldP spid="55305" grpId="0" animBg="1"/>
      <p:bldP spid="5530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304800" y="3657600"/>
            <a:ext cx="6705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dirty="0" smtClean="0">
                <a:latin typeface="Times New Roman" pitchFamily="18" charset="0"/>
              </a:rPr>
              <a:t>p 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_____</a:t>
            </a:r>
            <a:r>
              <a:rPr lang="en-US" sz="3600" dirty="0">
                <a:latin typeface="Times New Roman" pitchFamily="18" charset="0"/>
              </a:rPr>
              <a:t> _____  _____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7010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 smtClean="0">
                <a:latin typeface="Times New Roman" pitchFamily="18" charset="0"/>
              </a:rPr>
              <a:t>p </a:t>
            </a:r>
            <a:r>
              <a:rPr lang="en-US" sz="3200" dirty="0">
                <a:latin typeface="Times New Roman" pitchFamily="18" charset="0"/>
              </a:rPr>
              <a:t>holds a maximum of 6 electrons</a:t>
            </a:r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 flipV="1">
            <a:off x="990600" y="36576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 flipV="1">
            <a:off x="2209800" y="36576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3014" name="Line 6"/>
          <p:cNvSpPr>
            <a:spLocks noChangeShapeType="1"/>
          </p:cNvSpPr>
          <p:nvPr/>
        </p:nvSpPr>
        <p:spPr bwMode="auto">
          <a:xfrm flipV="1">
            <a:off x="3581400" y="36576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838200" y="2514600"/>
            <a:ext cx="563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Times New Roman" pitchFamily="18" charset="0"/>
              </a:rPr>
              <a:t>p</a:t>
            </a:r>
            <a:r>
              <a:rPr lang="en-US" sz="3600" baseline="30000">
                <a:latin typeface="Times New Roman" pitchFamily="18" charset="0"/>
              </a:rPr>
              <a:t>3</a:t>
            </a:r>
            <a:endParaRPr lang="en-US" sz="3600"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62200" y="304800"/>
            <a:ext cx="415350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Orbital </a:t>
            </a:r>
            <a:r>
              <a:rPr lang="en-US" sz="3200" dirty="0" smtClean="0"/>
              <a:t>Configurations</a:t>
            </a:r>
            <a:endParaRPr lang="en-US" sz="3200" dirty="0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autoUpdateAnimBg="0"/>
      <p:bldP spid="43012" grpId="0" animBg="1"/>
      <p:bldP spid="43013" grpId="0" animBg="1"/>
      <p:bldP spid="43014" grpId="0" animBg="1"/>
      <p:bldP spid="4301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304800" y="3657600"/>
            <a:ext cx="6705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dirty="0" smtClean="0">
                <a:latin typeface="Times New Roman" pitchFamily="18" charset="0"/>
              </a:rPr>
              <a:t>p 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_____</a:t>
            </a:r>
            <a:r>
              <a:rPr lang="en-US" sz="3600" dirty="0">
                <a:latin typeface="Times New Roman" pitchFamily="18" charset="0"/>
              </a:rPr>
              <a:t> _____  _____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990600" y="1600200"/>
            <a:ext cx="7010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 smtClean="0">
                <a:latin typeface="Times New Roman" pitchFamily="18" charset="0"/>
              </a:rPr>
              <a:t>p </a:t>
            </a:r>
            <a:r>
              <a:rPr lang="en-US" sz="3200" dirty="0">
                <a:latin typeface="Times New Roman" pitchFamily="18" charset="0"/>
              </a:rPr>
              <a:t>holds a maximum of 6 electrons</a:t>
            </a:r>
          </a:p>
        </p:txBody>
      </p:sp>
      <p:sp>
        <p:nvSpPr>
          <p:cNvPr id="45060" name="Line 4"/>
          <p:cNvSpPr>
            <a:spLocks noChangeShapeType="1"/>
          </p:cNvSpPr>
          <p:nvPr/>
        </p:nvSpPr>
        <p:spPr bwMode="auto">
          <a:xfrm flipV="1">
            <a:off x="990600" y="36576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5061" name="Line 5"/>
          <p:cNvSpPr>
            <a:spLocks noChangeShapeType="1"/>
          </p:cNvSpPr>
          <p:nvPr/>
        </p:nvSpPr>
        <p:spPr bwMode="auto">
          <a:xfrm flipV="1">
            <a:off x="2209800" y="36576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5062" name="Line 6"/>
          <p:cNvSpPr>
            <a:spLocks noChangeShapeType="1"/>
          </p:cNvSpPr>
          <p:nvPr/>
        </p:nvSpPr>
        <p:spPr bwMode="auto">
          <a:xfrm flipV="1">
            <a:off x="3581400" y="36576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5063" name="Line 7"/>
          <p:cNvSpPr>
            <a:spLocks noChangeShapeType="1"/>
          </p:cNvSpPr>
          <p:nvPr/>
        </p:nvSpPr>
        <p:spPr bwMode="auto">
          <a:xfrm>
            <a:off x="1524000" y="36576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>
            <a:off x="2667000" y="36576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990600" y="2514600"/>
            <a:ext cx="563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Times New Roman" pitchFamily="18" charset="0"/>
              </a:rPr>
              <a:t>p</a:t>
            </a:r>
            <a:r>
              <a:rPr lang="en-US" sz="3600" baseline="30000">
                <a:latin typeface="Times New Roman" pitchFamily="18" charset="0"/>
              </a:rPr>
              <a:t>5</a:t>
            </a:r>
            <a:endParaRPr lang="en-US" sz="3600"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62200" y="304800"/>
            <a:ext cx="415350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Orbital </a:t>
            </a:r>
            <a:r>
              <a:rPr lang="en-US" sz="3200" dirty="0" smtClean="0"/>
              <a:t>Configurations</a:t>
            </a:r>
            <a:endParaRPr lang="en-US" sz="3200" dirty="0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autoUpdateAnimBg="0"/>
      <p:bldP spid="45060" grpId="0" animBg="1"/>
      <p:bldP spid="45061" grpId="0" animBg="1"/>
      <p:bldP spid="45062" grpId="0" animBg="1"/>
      <p:bldP spid="45063" grpId="0" animBg="1"/>
      <p:bldP spid="45064" grpId="0" animBg="1"/>
      <p:bldP spid="45065" grpId="0" autoUpdateAnimBg="0"/>
    </p:bldLst>
  </p:timing>
</p:sld>
</file>

<file path=ppt/theme/theme1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4735</TotalTime>
  <Words>970</Words>
  <Application>Microsoft Macintosh PowerPoint</Application>
  <PresentationFormat>On-screen Show (4:3)</PresentationFormat>
  <Paragraphs>190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Orbit</vt:lpstr>
      <vt:lpstr>Electron Configurations </vt:lpstr>
      <vt:lpstr>Objective</vt:lpstr>
      <vt:lpstr>Atomic Orbitals </vt:lpstr>
      <vt:lpstr>Atomic Orbitals </vt:lpstr>
      <vt:lpstr>Now you try…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Abbreviated</vt:lpstr>
      <vt:lpstr>Ticket Out the Door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</dc:title>
  <dc:creator>Carolyn Mitchell</dc:creator>
  <cp:lastModifiedBy>LRJ</cp:lastModifiedBy>
  <cp:revision>94</cp:revision>
  <cp:lastPrinted>2017-10-06T17:53:23Z</cp:lastPrinted>
  <dcterms:created xsi:type="dcterms:W3CDTF">2006-07-18T20:23:51Z</dcterms:created>
  <dcterms:modified xsi:type="dcterms:W3CDTF">2017-11-04T18:43:38Z</dcterms:modified>
</cp:coreProperties>
</file>