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82" r:id="rId2"/>
  </p:sldMasterIdLst>
  <p:notesMasterIdLst>
    <p:notesMasterId r:id="rId59"/>
  </p:notesMasterIdLst>
  <p:handoutMasterIdLst>
    <p:handoutMasterId r:id="rId60"/>
  </p:handoutMasterIdLst>
  <p:sldIdLst>
    <p:sldId id="256" r:id="rId3"/>
    <p:sldId id="267" r:id="rId4"/>
    <p:sldId id="349" r:id="rId5"/>
    <p:sldId id="268" r:id="rId6"/>
    <p:sldId id="346" r:id="rId7"/>
    <p:sldId id="347" r:id="rId8"/>
    <p:sldId id="348" r:id="rId9"/>
    <p:sldId id="269" r:id="rId10"/>
    <p:sldId id="270" r:id="rId11"/>
    <p:sldId id="353" r:id="rId12"/>
    <p:sldId id="271" r:id="rId13"/>
    <p:sldId id="350" r:id="rId14"/>
    <p:sldId id="351" r:id="rId15"/>
    <p:sldId id="352" r:id="rId16"/>
    <p:sldId id="272" r:id="rId17"/>
    <p:sldId id="354" r:id="rId18"/>
    <p:sldId id="274" r:id="rId19"/>
    <p:sldId id="273" r:id="rId20"/>
    <p:sldId id="355" r:id="rId21"/>
    <p:sldId id="275" r:id="rId22"/>
    <p:sldId id="276" r:id="rId23"/>
    <p:sldId id="278" r:id="rId24"/>
    <p:sldId id="277" r:id="rId25"/>
    <p:sldId id="279" r:id="rId26"/>
    <p:sldId id="361" r:id="rId27"/>
    <p:sldId id="362" r:id="rId28"/>
    <p:sldId id="367" r:id="rId29"/>
    <p:sldId id="365" r:id="rId30"/>
    <p:sldId id="363" r:id="rId31"/>
    <p:sldId id="364" r:id="rId32"/>
    <p:sldId id="366" r:id="rId33"/>
    <p:sldId id="356" r:id="rId34"/>
    <p:sldId id="360" r:id="rId35"/>
    <p:sldId id="335" r:id="rId36"/>
    <p:sldId id="280" r:id="rId37"/>
    <p:sldId id="359" r:id="rId38"/>
    <p:sldId id="339" r:id="rId39"/>
    <p:sldId id="281" r:id="rId40"/>
    <p:sldId id="342" r:id="rId41"/>
    <p:sldId id="286" r:id="rId42"/>
    <p:sldId id="282" r:id="rId43"/>
    <p:sldId id="337" r:id="rId44"/>
    <p:sldId id="334" r:id="rId45"/>
    <p:sldId id="340" r:id="rId46"/>
    <p:sldId id="288" r:id="rId47"/>
    <p:sldId id="336" r:id="rId48"/>
    <p:sldId id="289" r:id="rId49"/>
    <p:sldId id="338" r:id="rId50"/>
    <p:sldId id="291" r:id="rId51"/>
    <p:sldId id="314" r:id="rId52"/>
    <p:sldId id="319" r:id="rId53"/>
    <p:sldId id="343" r:id="rId54"/>
    <p:sldId id="320" r:id="rId55"/>
    <p:sldId id="341" r:id="rId56"/>
    <p:sldId id="344" r:id="rId57"/>
    <p:sldId id="345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Herzog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7" autoAdjust="0"/>
  </p:normalViewPr>
  <p:slideViewPr>
    <p:cSldViewPr>
      <p:cViewPr varScale="1">
        <p:scale>
          <a:sx n="76" d="100"/>
          <a:sy n="76" d="100"/>
        </p:scale>
        <p:origin x="810" y="90"/>
      </p:cViewPr>
      <p:guideLst>
        <p:guide orient="horz" pos="1536"/>
        <p:guide pos="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7D321BBB-DA25-4088-8378-D1B0A8BF1E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663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68A99EF3-0765-4BE6-8D0B-A0FD96F0FB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285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 descr="scifair_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685800"/>
            <a:ext cx="6477000" cy="1752600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133600"/>
            <a:ext cx="6477000" cy="1981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800" i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1FC3E033-7C30-4953-9337-7FAA4B0CEF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0BA80-F18C-415E-A7C4-3576638CEB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2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38200"/>
            <a:ext cx="22860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838200"/>
            <a:ext cx="67056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F3D9F-9E4B-4194-9F4E-D1728ADA7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834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457200" y="2667000"/>
            <a:ext cx="3810000" cy="3352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9600" y="2667000"/>
            <a:ext cx="381000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F5E65128-CE7C-4397-B93D-4950DF1137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973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C214DBE-5990-42E4-9E89-2F1A65FD75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572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EC69CF1-C510-4864-83EA-8E433DC12E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558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511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93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70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124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9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38300-DA03-46E4-BCDE-CF0E6AB870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213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90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47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93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324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05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77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3429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53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1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45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B7FAB-C941-41D5-A461-7FB0FEC989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3708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67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10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381000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2667000"/>
            <a:ext cx="381000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03C7A-B129-49BC-9821-26811DC595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73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3ED16-9BD7-4A6F-863F-6D7E853CCF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580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6982D-021E-44C6-B57A-EFB0B9B15B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49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25C37-D151-4785-9294-D2ECC824AD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00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E9D14-EC6E-4C97-A5BC-725EDE8F55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51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5E4CC-B4D4-4C68-8032-64D70E7E29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52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13" descr="scifair_INSID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67000"/>
            <a:ext cx="7772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39DC95FA-9288-47DB-A98B-55C93B6A5E2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1114425" y="1609725"/>
            <a:ext cx="6934200" cy="190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700" r:id="rId13"/>
    <p:sldLayoutId id="2147483701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anose="05000000000000000000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anose="05000000000000000000" pitchFamily="2" charset="2"/>
        <a:buChar char="§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5F5F5F"/>
        </a:buClr>
        <a:buFont typeface="Wingdings" panose="05000000000000000000" pitchFamily="2" charset="2"/>
        <a:buChar char="§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95FA-9288-47DB-A98B-55C93B6A5E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433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file:///\\sou001\lockers\faculty-staff\nrapp\My%2520Documents\Chemistry%25201%2520Power%2520Point\fanfare%252007.wav" TargetMode="External"/><Relationship Id="rId1" Type="http://schemas.microsoft.com/office/2007/relationships/media" Target="file:///\\sou001\lockers\faculty-staff\nrapp\My%2520Documents\Chemistry%25201%2520Power%2520Point\fanfare%252007.wav" TargetMode="Externa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schools/ks3bitesize/science/chemistry/acids_bases_1.s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30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30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s://www.youtube.com/watch?v=g8jdCWC10vQ" TargetMode="External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youtube.com/watch?v=sFpFCPTDv2w" TargetMode="External"/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7924800" cy="1752600"/>
          </a:xfrm>
        </p:spPr>
        <p:txBody>
          <a:bodyPr/>
          <a:lstStyle/>
          <a:p>
            <a:r>
              <a:rPr lang="en-US" altLang="en-US" sz="3500"/>
              <a:t>Acids &amp; Bases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09800"/>
            <a:ext cx="6477000" cy="1981200"/>
          </a:xfrm>
        </p:spPr>
        <p:txBody>
          <a:bodyPr/>
          <a:lstStyle/>
          <a:p>
            <a:r>
              <a:rPr lang="en-US" altLang="en-US" sz="1900"/>
              <a:t>They are everywhere..</a:t>
            </a:r>
          </a:p>
          <a:p>
            <a:r>
              <a:rPr lang="en-US" altLang="en-US" sz="1900"/>
              <a:t>In your food</a:t>
            </a:r>
          </a:p>
          <a:p>
            <a:r>
              <a:rPr lang="en-US" altLang="en-US" sz="1900"/>
              <a:t>In your house</a:t>
            </a:r>
          </a:p>
          <a:p>
            <a:r>
              <a:rPr lang="en-US" altLang="en-US" sz="1900"/>
              <a:t>EVEN IN YOU!!!!!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of Bases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352800"/>
          </a:xfrm>
        </p:spPr>
        <p:txBody>
          <a:bodyPr/>
          <a:lstStyle/>
          <a:p>
            <a:r>
              <a:rPr lang="en-US" altLang="en-US" sz="2800"/>
              <a:t>Sodium Hydroxide – </a:t>
            </a:r>
            <a:r>
              <a:rPr lang="en-US" altLang="en-US" sz="2800" dirty="0" err="1"/>
              <a:t>NaOH</a:t>
            </a:r>
            <a:endParaRPr lang="en-US" altLang="en-US" sz="2800" dirty="0"/>
          </a:p>
          <a:p>
            <a:r>
              <a:rPr lang="en-US" altLang="en-US" sz="2800" dirty="0"/>
              <a:t>Potassium Hydroxide – KOH</a:t>
            </a:r>
          </a:p>
          <a:p>
            <a:r>
              <a:rPr lang="en-US" altLang="en-US" sz="2800" dirty="0"/>
              <a:t>Calcium Hydroxide – Ca(OH)</a:t>
            </a:r>
            <a:r>
              <a:rPr lang="en-US" altLang="en-US" sz="2800" baseline="-25000" dirty="0"/>
              <a:t>2</a:t>
            </a:r>
            <a:endParaRPr lang="en-US" altLang="en-US" sz="2800" dirty="0"/>
          </a:p>
          <a:p>
            <a:r>
              <a:rPr lang="en-US" altLang="en-US" sz="2800" dirty="0"/>
              <a:t>Magnesium Hydroxide -- Mg(OH)</a:t>
            </a:r>
            <a:r>
              <a:rPr lang="en-US" altLang="en-US" sz="2800" baseline="-25000" dirty="0"/>
              <a:t>2</a:t>
            </a:r>
            <a:endParaRPr lang="en-US" altLang="en-US" sz="2800" dirty="0"/>
          </a:p>
          <a:p>
            <a:endParaRPr lang="en-US" altLang="en-US" sz="2800" dirty="0"/>
          </a:p>
          <a:p>
            <a:r>
              <a:rPr lang="en-US" altLang="en-US" sz="2800" dirty="0"/>
              <a:t>What do you notice about the ending of each base?</a:t>
            </a:r>
          </a:p>
          <a:p>
            <a:r>
              <a:rPr lang="en-US" altLang="en-US" sz="2800" dirty="0"/>
              <a:t>What does this tell you about each molecule?</a:t>
            </a:r>
            <a:endParaRPr lang="en-US" altLang="en-US" sz="2800" baseline="-25000" dirty="0"/>
          </a:p>
          <a:p>
            <a:endParaRPr lang="en-US" altLang="en-US" sz="2800" baseline="-25000" dirty="0"/>
          </a:p>
          <a:p>
            <a:endParaRPr lang="en-US" altLang="en-US" sz="2800" baseline="-25000" dirty="0"/>
          </a:p>
          <a:p>
            <a:endParaRPr lang="en-US" altLang="en-US" sz="2800" baseline="-250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2872979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a Base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73500" y="1752600"/>
            <a:ext cx="4737100" cy="3352800"/>
          </a:xfrm>
        </p:spPr>
        <p:txBody>
          <a:bodyPr/>
          <a:lstStyle/>
          <a:p>
            <a:r>
              <a:rPr lang="en-US" altLang="en-US" sz="3000" dirty="0" smtClean="0"/>
              <a:t>pH › 7</a:t>
            </a:r>
          </a:p>
          <a:p>
            <a:r>
              <a:rPr lang="en-US" altLang="en-US" sz="3000" dirty="0" smtClean="0"/>
              <a:t>Feel </a:t>
            </a:r>
            <a:r>
              <a:rPr lang="en-US" altLang="en-US" sz="3000" dirty="0"/>
              <a:t>Slippery</a:t>
            </a:r>
          </a:p>
          <a:p>
            <a:r>
              <a:rPr lang="en-US" altLang="en-US" sz="3000" dirty="0"/>
              <a:t>Taste Bitter</a:t>
            </a:r>
          </a:p>
          <a:p>
            <a:r>
              <a:rPr lang="en-US" altLang="en-US" sz="3000" dirty="0" smtClean="0"/>
              <a:t>Does not react with metals or carbonates</a:t>
            </a:r>
          </a:p>
          <a:p>
            <a:r>
              <a:rPr lang="en-US" altLang="en-US" sz="3000" dirty="0" smtClean="0"/>
              <a:t>Strong Bases are corrosive</a:t>
            </a:r>
            <a:endParaRPr lang="en-US" altLang="en-US" sz="3000" dirty="0"/>
          </a:p>
          <a:p>
            <a:r>
              <a:rPr lang="en-US" altLang="en-US" sz="3000" dirty="0" smtClean="0"/>
              <a:t>Turns </a:t>
            </a:r>
            <a:r>
              <a:rPr lang="en-US" altLang="en-US" sz="3000" dirty="0"/>
              <a:t>red litmus paper blue.</a:t>
            </a:r>
          </a:p>
          <a:p>
            <a:endParaRPr lang="en-US" altLang="en-US" sz="3000" dirty="0"/>
          </a:p>
        </p:txBody>
      </p:sp>
      <p:pic>
        <p:nvPicPr>
          <p:cNvPr id="32773" name="Picture 5" descr="http://www.mhhe.com/physsci/chemistry/chang7/esp/folder_structure/cr/m3/s3/assets/images/crm3s3_1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6" t="9044" r="-1715"/>
          <a:stretch>
            <a:fillRect/>
          </a:stretch>
        </p:blipFill>
        <p:spPr>
          <a:xfrm>
            <a:off x="1219200" y="1981200"/>
            <a:ext cx="2667000" cy="3352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Bases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z="280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/>
              <a:t>Bases have a bitter taste</a:t>
            </a:r>
          </a:p>
          <a:p>
            <a:pPr lvl="1"/>
            <a:r>
              <a:rPr lang="en-US" altLang="en-US" sz="2300"/>
              <a:t>Tonic water is a drink that has a bitter taste due to the base quinine.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altLang="en-US"/>
          </a:p>
        </p:txBody>
      </p:sp>
      <p:pic>
        <p:nvPicPr>
          <p:cNvPr id="13320" name="Picture 8" descr="SoftDrinksSeltzerSparklingTonicWater-CanadaDryCanadaDryTonicWater_zoom_image1_333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382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Bases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Bases have a slippery feel</a:t>
            </a:r>
          </a:p>
          <a:p>
            <a:pPr lvl="1"/>
            <a:r>
              <a:rPr lang="en-US" altLang="en-US" sz="2300"/>
              <a:t>Items such as soap and shampoo are bases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sz="2300"/>
          </a:p>
        </p:txBody>
      </p:sp>
      <p:sp>
        <p:nvSpPr>
          <p:cNvPr id="1536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800" dirty="0"/>
          </a:p>
        </p:txBody>
      </p:sp>
      <p:pic>
        <p:nvPicPr>
          <p:cNvPr id="15367" name="Picture 7" descr="soap_19127_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851275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349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Uses of Bases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72400" cy="3352800"/>
          </a:xfrm>
        </p:spPr>
        <p:txBody>
          <a:bodyPr/>
          <a:lstStyle/>
          <a:p>
            <a:r>
              <a:rPr lang="en-US" altLang="en-US" dirty="0"/>
              <a:t>Bases are also useful to us everyday:</a:t>
            </a:r>
          </a:p>
          <a:p>
            <a:pPr lvl="1"/>
            <a:r>
              <a:rPr lang="en-US" altLang="en-US" dirty="0"/>
              <a:t>Baking soda reacts with acids in baking to create the carbon dioxide gas that causes bread to rise</a:t>
            </a:r>
          </a:p>
          <a:p>
            <a:pPr lvl="1"/>
            <a:r>
              <a:rPr lang="en-US" altLang="en-US" dirty="0"/>
              <a:t>Milk of Magnesia and Calcium Carbonate are used to neutralize stomach acids</a:t>
            </a:r>
          </a:p>
          <a:p>
            <a:pPr lvl="1"/>
            <a:r>
              <a:rPr lang="en-US" altLang="en-US" dirty="0"/>
              <a:t>Many cleaning supplies have bases in them</a:t>
            </a:r>
          </a:p>
          <a:p>
            <a:pPr lvl="1"/>
            <a:r>
              <a:rPr lang="en-US" altLang="en-US" dirty="0"/>
              <a:t>Bases are used to help make mortar and cement</a:t>
            </a:r>
          </a:p>
        </p:txBody>
      </p:sp>
    </p:spTree>
    <p:extLst>
      <p:ext uri="{BB962C8B-B14F-4D97-AF65-F5344CB8AC3E}">
        <p14:creationId xmlns:p14="http://schemas.microsoft.com/office/powerpoint/2010/main" val="2324991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Uses of Bases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3175" y="1905000"/>
            <a:ext cx="4797425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tx1"/>
                </a:solidFill>
              </a:rPr>
              <a:t>Used in soaps</a:t>
            </a:r>
            <a:r>
              <a:rPr lang="en-US" altLang="en-US" sz="2800" dirty="0">
                <a:solidFill>
                  <a:schemeClr val="tx1"/>
                </a:solidFill>
              </a:rPr>
              <a:t>, ammonia, and </a:t>
            </a:r>
            <a:r>
              <a:rPr lang="en-US" altLang="en-US" sz="2800" dirty="0" smtClean="0">
                <a:solidFill>
                  <a:schemeClr val="tx1"/>
                </a:solidFill>
              </a:rPr>
              <a:t>other </a:t>
            </a:r>
            <a:r>
              <a:rPr lang="en-US" altLang="en-US" sz="2800" dirty="0">
                <a:solidFill>
                  <a:schemeClr val="tx1"/>
                </a:solidFill>
              </a:rPr>
              <a:t>cleaning products </a:t>
            </a:r>
            <a:endParaRPr lang="en-US" altLang="en-US" sz="280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The </a:t>
            </a:r>
            <a:r>
              <a:rPr lang="en-US" altLang="en-US" sz="2400" dirty="0">
                <a:solidFill>
                  <a:schemeClr val="tx1"/>
                </a:solidFill>
              </a:rPr>
              <a:t>OH- ions interact strongly with certain substances, such as dirt and grease.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Chalk </a:t>
            </a:r>
            <a:endParaRPr lang="en-US" altLang="en-US" sz="28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tx1"/>
                </a:solidFill>
              </a:rPr>
              <a:t>Blood is </a:t>
            </a:r>
            <a:r>
              <a:rPr lang="en-US" altLang="en-US" sz="2800" dirty="0">
                <a:solidFill>
                  <a:schemeClr val="tx1"/>
                </a:solidFill>
              </a:rPr>
              <a:t>a basic solution.</a:t>
            </a:r>
          </a:p>
        </p:txBody>
      </p:sp>
      <p:pic>
        <p:nvPicPr>
          <p:cNvPr id="33799" name="Picture 7" descr="http://brentwood.thefuntimesguide.com/images/blogs/janitorial-cleaners-franklin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9638" y="2667000"/>
            <a:ext cx="2903537" cy="3352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914400"/>
          </a:xfrm>
        </p:spPr>
        <p:txBody>
          <a:bodyPr/>
          <a:lstStyle/>
          <a:p>
            <a:r>
              <a:rPr lang="en-US" altLang="en-US" sz="3400" dirty="0"/>
              <a:t>Measuring the Strength of Acids and Bases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3352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To measure the strength of acids and bases we use the pH scale which ranges from 0 – 14.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The </a:t>
            </a:r>
            <a:r>
              <a:rPr lang="en-US" altLang="en-US" dirty="0"/>
              <a:t>pH scale measure the concentration of </a:t>
            </a:r>
            <a:r>
              <a:rPr lang="en-US" altLang="en-US" dirty="0" smtClean="0"/>
              <a:t>hydrogen ions </a:t>
            </a:r>
            <a:r>
              <a:rPr lang="en-US" dirty="0"/>
              <a:t>(H</a:t>
            </a:r>
            <a:r>
              <a:rPr lang="en-US" baseline="30000" dirty="0"/>
              <a:t>+</a:t>
            </a:r>
            <a:r>
              <a:rPr lang="en-US" dirty="0"/>
              <a:t>) </a:t>
            </a:r>
            <a:r>
              <a:rPr lang="en-US" altLang="en-US" dirty="0" smtClean="0"/>
              <a:t>in </a:t>
            </a:r>
            <a:r>
              <a:rPr lang="en-US" altLang="en-US" dirty="0"/>
              <a:t>a </a:t>
            </a:r>
            <a:r>
              <a:rPr lang="en-US" altLang="en-US" dirty="0" smtClean="0"/>
              <a:t>solution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When pH is low, the concentration of hydrogen ions is high</a:t>
            </a:r>
            <a:r>
              <a:rPr lang="en-US" altLang="en-US" dirty="0" smtClean="0"/>
              <a:t>. </a:t>
            </a:r>
            <a:endParaRPr lang="en-US" altLang="en-US" dirty="0"/>
          </a:p>
          <a:p>
            <a:pPr lvl="2">
              <a:lnSpc>
                <a:spcPct val="90000"/>
              </a:lnSpc>
            </a:pPr>
            <a:r>
              <a:rPr lang="en-US" altLang="en-US" dirty="0"/>
              <a:t>The lower the pH the stronger the Acid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The higher the pH the stronger the base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A pH of 7 is considered neutral</a:t>
            </a:r>
          </a:p>
        </p:txBody>
      </p:sp>
    </p:spTree>
    <p:extLst>
      <p:ext uri="{BB962C8B-B14F-4D97-AF65-F5344CB8AC3E}">
        <p14:creationId xmlns:p14="http://schemas.microsoft.com/office/powerpoint/2010/main" val="405356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19100" y="1872936"/>
            <a:ext cx="7696200" cy="158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kumimoji="0" lang="en-US" altLang="en-US" sz="3600" dirty="0">
                <a:solidFill>
                  <a:schemeClr val="tx2"/>
                </a:solidFill>
              </a:rPr>
              <a:t>A change of 1 pH unit represents a </a:t>
            </a:r>
            <a:r>
              <a:rPr kumimoji="0" lang="en-US" altLang="en-US" sz="3600" dirty="0" smtClean="0">
                <a:solidFill>
                  <a:schemeClr val="tx2"/>
                </a:solidFill>
              </a:rPr>
              <a:t>tenfold </a:t>
            </a:r>
            <a:r>
              <a:rPr kumimoji="0" lang="en-US" altLang="en-US" sz="3600" dirty="0">
                <a:solidFill>
                  <a:schemeClr val="tx2"/>
                </a:solidFill>
              </a:rPr>
              <a:t>change in the acidity of the solution. 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81000" y="3581400"/>
            <a:ext cx="8229600" cy="208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kumimoji="0" lang="en-US" altLang="en-US" sz="3600" dirty="0">
                <a:solidFill>
                  <a:schemeClr val="tx2"/>
                </a:solidFill>
              </a:rPr>
              <a:t>For example, if one solution has a pH of 1 and a second solution has a pH of 2, the first solution is not twice as acidic as the second—it is </a:t>
            </a:r>
            <a:r>
              <a:rPr kumimoji="0" lang="en-US" altLang="en-US" sz="3600" b="1" dirty="0">
                <a:solidFill>
                  <a:schemeClr val="tx2"/>
                </a:solidFill>
              </a:rPr>
              <a:t>ten times </a:t>
            </a:r>
            <a:r>
              <a:rPr kumimoji="0" lang="en-US" altLang="en-US" sz="3600" dirty="0">
                <a:solidFill>
                  <a:schemeClr val="tx2"/>
                </a:solidFill>
              </a:rPr>
              <a:t>more acidic.</a:t>
            </a:r>
            <a:r>
              <a:rPr kumimoji="0" lang="en-US" altLang="en-US" sz="36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pH Scale</a:t>
            </a:r>
            <a:br>
              <a:rPr lang="en-US" altLang="en-US" b="1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4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 Scale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203575" y="1771291"/>
            <a:ext cx="5181600" cy="4191000"/>
          </a:xfrm>
        </p:spPr>
        <p:txBody>
          <a:bodyPr/>
          <a:lstStyle/>
          <a:p>
            <a:r>
              <a:rPr lang="en-US" altLang="en-US" dirty="0" smtClean="0"/>
              <a:t>Acidic </a:t>
            </a:r>
            <a:r>
              <a:rPr lang="en-US" altLang="en-US" dirty="0"/>
              <a:t>solutions have pH values below </a:t>
            </a:r>
            <a:r>
              <a:rPr lang="en-US" altLang="en-US" dirty="0" smtClean="0"/>
              <a:t>7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 smtClean="0"/>
              <a:t>A </a:t>
            </a:r>
            <a:r>
              <a:rPr lang="en-US" altLang="en-US" dirty="0"/>
              <a:t>solution with a pH of 7 is neutral.</a:t>
            </a:r>
          </a:p>
          <a:p>
            <a:pPr lvl="2">
              <a:spcAft>
                <a:spcPct val="20000"/>
              </a:spcAft>
              <a:buClrTx/>
              <a:buFontTx/>
              <a:buChar char="•"/>
            </a:pPr>
            <a:r>
              <a:rPr lang="en-US" altLang="en-US" sz="2400" dirty="0"/>
              <a:t>Pure water has a pH of 7. </a:t>
            </a:r>
          </a:p>
          <a:p>
            <a:pPr>
              <a:spcAft>
                <a:spcPct val="20000"/>
              </a:spcAft>
              <a:buClrTx/>
            </a:pPr>
            <a:r>
              <a:rPr lang="en-US" altLang="en-US" dirty="0"/>
              <a:t>Basic solutions have pH values above 7.</a:t>
            </a:r>
          </a:p>
          <a:p>
            <a:pPr>
              <a:spcAft>
                <a:spcPct val="20000"/>
              </a:spcAft>
              <a:buClrTx/>
              <a:buFontTx/>
              <a:buChar char="•"/>
            </a:pPr>
            <a:endParaRPr lang="en-US" altLang="en-US" sz="2000" dirty="0">
              <a:solidFill>
                <a:schemeClr val="tx1"/>
              </a:solidFill>
            </a:endParaRPr>
          </a:p>
          <a:p>
            <a:endParaRPr lang="en-US" altLang="en-US" sz="2000" dirty="0">
              <a:solidFill>
                <a:schemeClr val="tx1"/>
              </a:solidFill>
            </a:endParaRPr>
          </a:p>
        </p:txBody>
      </p:sp>
      <p:pic>
        <p:nvPicPr>
          <p:cNvPr id="34821" name="Picture 5" descr="Acids_L107_PHScale_sx6687a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44750" cy="6858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pH scale…</a:t>
            </a:r>
          </a:p>
        </p:txBody>
      </p:sp>
      <p:pic>
        <p:nvPicPr>
          <p:cNvPr id="23558" name="Picture 6" descr="acid_base_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924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59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2803"/>
            <a:ext cx="9144000" cy="914400"/>
          </a:xfrm>
        </p:spPr>
        <p:txBody>
          <a:bodyPr/>
          <a:lstStyle/>
          <a:p>
            <a:r>
              <a:rPr lang="en-US" altLang="en-US" dirty="0"/>
              <a:t>What is an acid?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752600"/>
            <a:ext cx="7315200" cy="3352800"/>
          </a:xfrm>
        </p:spPr>
        <p:txBody>
          <a:bodyPr/>
          <a:lstStyle/>
          <a:p>
            <a:r>
              <a:rPr lang="en-US" altLang="en-US" dirty="0"/>
              <a:t>An acid is </a:t>
            </a:r>
            <a:r>
              <a:rPr lang="en-US" altLang="en-US" dirty="0">
                <a:solidFill>
                  <a:srgbClr val="000000"/>
                </a:solidFill>
              </a:rPr>
              <a:t>a solution that has </a:t>
            </a:r>
            <a:r>
              <a:rPr lang="en-US" altLang="en-US" dirty="0" smtClean="0">
                <a:solidFill>
                  <a:srgbClr val="000000"/>
                </a:solidFill>
              </a:rPr>
              <a:t>H</a:t>
            </a:r>
            <a:r>
              <a:rPr lang="en-US" altLang="en-US" baseline="30000" dirty="0">
                <a:solidFill>
                  <a:srgbClr val="000000"/>
                </a:solidFill>
              </a:rPr>
              <a:t>+</a:t>
            </a:r>
            <a:r>
              <a:rPr lang="en-US" altLang="en-US" dirty="0">
                <a:solidFill>
                  <a:srgbClr val="000000"/>
                </a:solidFill>
              </a:rPr>
              <a:t> ions</a:t>
            </a:r>
            <a:r>
              <a:rPr lang="en-US" altLang="en-US" dirty="0" smtClean="0">
                <a:solidFill>
                  <a:srgbClr val="000000"/>
                </a:solidFill>
              </a:rPr>
              <a:t>.</a:t>
            </a:r>
          </a:p>
          <a:p>
            <a:pPr lvl="0"/>
            <a:r>
              <a:rPr lang="en-US" dirty="0"/>
              <a:t>An acid is any substance that creates Hydrogen Ions (H</a:t>
            </a:r>
            <a:r>
              <a:rPr lang="en-US" baseline="30000" dirty="0"/>
              <a:t>+</a:t>
            </a:r>
            <a:r>
              <a:rPr lang="en-US" dirty="0"/>
              <a:t>) in water</a:t>
            </a:r>
            <a:r>
              <a:rPr lang="en-US" dirty="0" smtClean="0"/>
              <a:t>.</a:t>
            </a:r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>
                <a:solidFill>
                  <a:srgbClr val="000000"/>
                </a:solidFill>
              </a:rPr>
              <a:t>The more </a:t>
            </a:r>
            <a:r>
              <a:rPr lang="en-US" altLang="en-US" dirty="0" smtClean="0">
                <a:solidFill>
                  <a:srgbClr val="000000"/>
                </a:solidFill>
              </a:rPr>
              <a:t>H</a:t>
            </a:r>
            <a:r>
              <a:rPr lang="en-US" altLang="en-US" baseline="30000" dirty="0" smtClean="0">
                <a:solidFill>
                  <a:srgbClr val="000000"/>
                </a:solidFill>
              </a:rPr>
              <a:t>+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ions, the more acidic the solution</a:t>
            </a:r>
            <a:r>
              <a:rPr lang="en-US" alt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altLang="en-US" dirty="0" smtClean="0">
                <a:solidFill>
                  <a:srgbClr val="000000"/>
                </a:solidFill>
              </a:rPr>
              <a:t>Examples of acids: </a:t>
            </a:r>
            <a:r>
              <a:rPr lang="en-US" altLang="en-US" dirty="0" err="1" smtClean="0">
                <a:solidFill>
                  <a:srgbClr val="000000"/>
                </a:solidFill>
              </a:rPr>
              <a:t>HCl</a:t>
            </a:r>
            <a:r>
              <a:rPr lang="en-US" altLang="en-US" dirty="0" smtClean="0">
                <a:solidFill>
                  <a:srgbClr val="000000"/>
                </a:solidFill>
              </a:rPr>
              <a:t> (H</a:t>
            </a:r>
            <a:r>
              <a:rPr lang="en-US" altLang="en-US" baseline="30000" dirty="0" smtClean="0">
                <a:solidFill>
                  <a:srgbClr val="000000"/>
                </a:solidFill>
              </a:rPr>
              <a:t>+</a:t>
            </a:r>
            <a:r>
              <a:rPr lang="en-US" altLang="en-US" dirty="0" smtClean="0">
                <a:solidFill>
                  <a:srgbClr val="000000"/>
                </a:solidFill>
              </a:rPr>
              <a:t> and Cl</a:t>
            </a:r>
            <a:r>
              <a:rPr lang="en-US" altLang="en-US" baseline="30000" dirty="0" smtClean="0">
                <a:solidFill>
                  <a:srgbClr val="000000"/>
                </a:solidFill>
              </a:rPr>
              <a:t>-</a:t>
            </a:r>
            <a:r>
              <a:rPr lang="en-US" altLang="en-US" dirty="0" smtClean="0">
                <a:solidFill>
                  <a:srgbClr val="000000"/>
                </a:solidFill>
              </a:rPr>
              <a:t>), HNO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altLang="en-US" dirty="0" smtClean="0">
                <a:solidFill>
                  <a:srgbClr val="000000"/>
                </a:solidFill>
              </a:rPr>
              <a:t> (H</a:t>
            </a:r>
            <a:r>
              <a:rPr lang="en-US" altLang="en-US" baseline="30000" dirty="0" smtClean="0">
                <a:solidFill>
                  <a:srgbClr val="000000"/>
                </a:solidFill>
              </a:rPr>
              <a:t>+</a:t>
            </a:r>
            <a:r>
              <a:rPr lang="en-US" altLang="en-US" dirty="0" smtClean="0">
                <a:solidFill>
                  <a:srgbClr val="000000"/>
                </a:solidFill>
              </a:rPr>
              <a:t> and NO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altLang="en-US" baseline="30000" dirty="0" smtClean="0">
                <a:solidFill>
                  <a:srgbClr val="000000"/>
                </a:solidFill>
              </a:rPr>
              <a:t>-</a:t>
            </a:r>
            <a:r>
              <a:rPr lang="en-US" altLang="en-US" dirty="0" smtClean="0">
                <a:solidFill>
                  <a:srgbClr val="000000"/>
                </a:solidFill>
              </a:rPr>
              <a:t>)</a:t>
            </a:r>
          </a:p>
          <a:p>
            <a:endParaRPr lang="en-US" altLang="en-US" sz="2800" dirty="0"/>
          </a:p>
        </p:txBody>
      </p:sp>
      <p:pic>
        <p:nvPicPr>
          <p:cNvPr id="28677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4495800"/>
            <a:ext cx="4800600" cy="1951013"/>
          </a:xfrm>
          <a:noFill/>
          <a:ln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1638"/>
            <a:ext cx="9144000" cy="914400"/>
          </a:xfrm>
        </p:spPr>
        <p:txBody>
          <a:bodyPr/>
          <a:lstStyle/>
          <a:p>
            <a:r>
              <a:rPr lang="en-US" altLang="en-US" dirty="0"/>
              <a:t>What happens when Acids and bases React with each other?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188" y="1676400"/>
            <a:ext cx="3806825" cy="4876800"/>
          </a:xfrm>
        </p:spPr>
        <p:txBody>
          <a:bodyPr/>
          <a:lstStyle/>
          <a:p>
            <a:r>
              <a:rPr lang="en-US" altLang="en-US" sz="1600" b="1" dirty="0"/>
              <a:t>A reaction between an acid and a base is called </a:t>
            </a:r>
            <a:r>
              <a:rPr lang="en-US" altLang="en-US" sz="1600" b="1" i="1" dirty="0"/>
              <a:t>neutralization</a:t>
            </a:r>
            <a:r>
              <a:rPr lang="en-US" altLang="en-US" sz="1600" b="1" dirty="0"/>
              <a:t>. </a:t>
            </a:r>
            <a:endParaRPr lang="en-US" altLang="en-US" sz="1600" b="1" dirty="0" smtClean="0"/>
          </a:p>
          <a:p>
            <a:endParaRPr lang="en-US" altLang="en-US" sz="1600" b="1" dirty="0"/>
          </a:p>
          <a:p>
            <a:r>
              <a:rPr lang="en-US" altLang="en-US" sz="1600" b="1" dirty="0" smtClean="0"/>
              <a:t>An </a:t>
            </a:r>
            <a:r>
              <a:rPr lang="en-US" altLang="en-US" sz="1600" b="1" dirty="0"/>
              <a:t>acid-base mixture is not as acidic or basic as the individual starting solutions</a:t>
            </a:r>
            <a:r>
              <a:rPr lang="en-US" altLang="en-US" sz="1600" b="1" dirty="0" smtClean="0"/>
              <a:t>. </a:t>
            </a:r>
          </a:p>
          <a:p>
            <a:endParaRPr lang="en-US" altLang="en-US" sz="1600" b="1" dirty="0" smtClean="0"/>
          </a:p>
          <a:p>
            <a:r>
              <a:rPr lang="en-US" altLang="en-US" sz="1600" b="1" dirty="0" smtClean="0"/>
              <a:t>Although </a:t>
            </a:r>
            <a:r>
              <a:rPr lang="en-US" altLang="en-US" sz="1600" b="1" dirty="0"/>
              <a:t>it is called a neutralization reaction, the resulting solution is not always neutral (pH of 7).  It depends on the strength of the acid and the base that are combined</a:t>
            </a:r>
            <a:r>
              <a:rPr lang="en-US" altLang="en-US" sz="1600" b="1" dirty="0" smtClean="0"/>
              <a:t>.</a:t>
            </a:r>
          </a:p>
          <a:p>
            <a:endParaRPr lang="en-US" altLang="en-US" sz="1600" b="1" dirty="0"/>
          </a:p>
          <a:p>
            <a:r>
              <a:rPr lang="en-US" altLang="en-US" sz="1600" b="1" dirty="0" smtClean="0"/>
              <a:t>The result of a “perfect” neutralization reaction is a solution with a pH of 7</a:t>
            </a:r>
            <a:endParaRPr lang="en-US" altLang="en-US" sz="1600" b="1" dirty="0"/>
          </a:p>
          <a:p>
            <a:endParaRPr lang="en-US" altLang="en-US" sz="1800" b="1" dirty="0"/>
          </a:p>
        </p:txBody>
      </p:sp>
      <p:pic>
        <p:nvPicPr>
          <p:cNvPr id="36868" name="Picture 4" descr="Acids_L108_Neutralization1_sx6837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2174875"/>
            <a:ext cx="2290763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Acids_L108_Neutralization2_sx6837b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6" y="2209800"/>
            <a:ext cx="2439987" cy="220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Acids_L108_Neutralization3_sx6837b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4365625"/>
            <a:ext cx="4732338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" y="457200"/>
            <a:ext cx="9144000" cy="914400"/>
          </a:xfrm>
        </p:spPr>
        <p:txBody>
          <a:bodyPr/>
          <a:lstStyle/>
          <a:p>
            <a:r>
              <a:rPr lang="en-US" altLang="en-US" dirty="0"/>
              <a:t>Acid – Base reactions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905000"/>
            <a:ext cx="8763000" cy="3352800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en-US" sz="2800" dirty="0" err="1" smtClean="0"/>
              <a:t>HCl</a:t>
            </a:r>
            <a:r>
              <a:rPr lang="en-US" altLang="en-US" sz="2800" dirty="0" smtClean="0"/>
              <a:t>    +    </a:t>
            </a:r>
            <a:r>
              <a:rPr lang="en-US" altLang="en-US" sz="2800" dirty="0" err="1" smtClean="0"/>
              <a:t>NaOH</a:t>
            </a:r>
            <a:r>
              <a:rPr lang="en-US" altLang="en-US" sz="2800" dirty="0" smtClean="0"/>
              <a:t>  </a:t>
            </a:r>
            <a:r>
              <a:rPr lang="en-US" altLang="en-US" sz="2800" dirty="0" smtClean="0">
                <a:sym typeface="Wingdings" panose="05000000000000000000" pitchFamily="2" charset="2"/>
              </a:rPr>
              <a:t>   </a:t>
            </a:r>
            <a:r>
              <a:rPr lang="en-US" altLang="en-US" sz="2800" dirty="0" err="1" smtClean="0">
                <a:sym typeface="Wingdings" panose="05000000000000000000" pitchFamily="2" charset="2"/>
              </a:rPr>
              <a:t>NaCl</a:t>
            </a:r>
            <a:r>
              <a:rPr lang="en-US" altLang="en-US" sz="2800" dirty="0" smtClean="0">
                <a:sym typeface="Wingdings" panose="05000000000000000000" pitchFamily="2" charset="2"/>
              </a:rPr>
              <a:t>   +   H</a:t>
            </a:r>
            <a:r>
              <a:rPr lang="en-US" altLang="en-US" sz="2800" baseline="-25000" dirty="0" smtClean="0">
                <a:sym typeface="Wingdings" panose="05000000000000000000" pitchFamily="2" charset="2"/>
              </a:rPr>
              <a:t>2</a:t>
            </a:r>
            <a:r>
              <a:rPr lang="en-US" altLang="en-US" sz="2800" dirty="0" smtClean="0">
                <a:sym typeface="Wingdings" panose="05000000000000000000" pitchFamily="2" charset="2"/>
              </a:rPr>
              <a:t>O</a:t>
            </a:r>
          </a:p>
          <a:p>
            <a:pPr marL="457200" lvl="1" indent="0">
              <a:buNone/>
            </a:pPr>
            <a:endParaRPr lang="en-US" alt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3200" dirty="0" smtClean="0"/>
              <a:t>The products of an acid base reaction are a salt and water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3200" dirty="0"/>
              <a:t>Water comes from the combination of the hydrogen ions and the hydroxide </a:t>
            </a:r>
            <a:r>
              <a:rPr lang="en-US" altLang="en-US" sz="3200" dirty="0" smtClean="0"/>
              <a:t>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3200" dirty="0" smtClean="0"/>
              <a:t>This is a type of double replacement reaction</a:t>
            </a:r>
            <a:endParaRPr lang="en-US" altLang="en-US" sz="3200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479425" y="1946275"/>
            <a:ext cx="5259388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HCl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</a:t>
            </a:r>
            <a:endParaRPr lang="en-US" sz="3600" b="1" baseline="-25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HNO</a:t>
            </a:r>
            <a:r>
              <a:rPr lang="en-US" sz="3600" b="1" baseline="-25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3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+mn-cs"/>
            </a:endParaRPr>
          </a:p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•"/>
              <a:defRPr/>
            </a:pP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H</a:t>
            </a:r>
            <a:r>
              <a:rPr lang="en-US" sz="3600" b="1" baseline="-25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SO</a:t>
            </a:r>
            <a:r>
              <a:rPr lang="en-US" sz="3600" b="1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4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 marL="636588" lvl="1" indent="-234950">
              <a:lnSpc>
                <a:spcPct val="120000"/>
              </a:lnSpc>
              <a:spcBef>
                <a:spcPct val="30000"/>
              </a:spcBef>
              <a:buSzPct val="100000"/>
              <a:buFontTx/>
              <a:buChar char="–"/>
              <a:defRPr/>
            </a:pP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2819400" y="1981200"/>
            <a:ext cx="50292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  <a:sym typeface="Symbol" pitchFamily="18" charset="2"/>
              </a:rPr>
              <a:t></a:t>
            </a: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 	</a:t>
            </a:r>
            <a:r>
              <a:rPr lang="en-US" sz="3600" b="1" dirty="0" smtClean="0">
                <a:solidFill>
                  <a:srgbClr val="618FF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hydro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chloric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acid</a:t>
            </a:r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2818015" y="3503612"/>
            <a:ext cx="37528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  <a:sym typeface="Symbol" pitchFamily="18" charset="2"/>
              </a:rPr>
              <a:t>	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  <a:sym typeface="Symbol" pitchFamily="18" charset="2"/>
              </a:rPr>
              <a:t>nitr</a:t>
            </a:r>
            <a:r>
              <a:rPr lang="en-US" sz="3600" b="1" dirty="0" smtClean="0">
                <a:solidFill>
                  <a:srgbClr val="618FF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  <a:sym typeface="Symbol" pitchFamily="18" charset="2"/>
              </a:rPr>
              <a:t>ic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  <a:sym typeface="Symbol" pitchFamily="18" charset="2"/>
              </a:rPr>
              <a:t>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  <a:sym typeface="Symbol" pitchFamily="18" charset="2"/>
              </a:rPr>
              <a:t>acid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65896" name="Rectangle 8"/>
          <p:cNvSpPr>
            <a:spLocks noChangeArrowheads="1"/>
          </p:cNvSpPr>
          <p:nvPr/>
        </p:nvSpPr>
        <p:spPr bwMode="auto">
          <a:xfrm>
            <a:off x="2818015" y="5162953"/>
            <a:ext cx="38115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indent="-287338"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  <a:sym typeface="Symbol" pitchFamily="18" charset="2"/>
              </a:rPr>
              <a:t>	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  <a:sym typeface="Symbol" pitchFamily="18" charset="2"/>
              </a:rPr>
              <a:t>sulfur</a:t>
            </a:r>
            <a:r>
              <a:rPr lang="en-US" sz="3600" b="1" dirty="0" smtClean="0">
                <a:solidFill>
                  <a:srgbClr val="618FF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  <a:sym typeface="Symbol" pitchFamily="18" charset="2"/>
              </a:rPr>
              <a:t>ic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  <a:sym typeface="Symbol" pitchFamily="18" charset="2"/>
              </a:rPr>
              <a:t>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  <a:sym typeface="Symbol" pitchFamily="18" charset="2"/>
              </a:rPr>
              <a:t>acid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922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CFEB9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en-US" sz="4800" b="1" dirty="0" smtClean="0">
                <a:latin typeface="+mn-lt"/>
              </a:rPr>
              <a:t>Acid Nomenclature</a:t>
            </a:r>
          </a:p>
        </p:txBody>
      </p:sp>
    </p:spTree>
    <p:extLst>
      <p:ext uri="{BB962C8B-B14F-4D97-AF65-F5344CB8AC3E}">
        <p14:creationId xmlns:p14="http://schemas.microsoft.com/office/powerpoint/2010/main" val="389643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4" grpId="0" autoUpdateAnimBg="0"/>
      <p:bldP spid="165895" grpId="0" autoUpdateAnimBg="0"/>
      <p:bldP spid="16589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246285"/>
              </p:ext>
            </p:extLst>
          </p:nvPr>
        </p:nvGraphicFramePr>
        <p:xfrm>
          <a:off x="1981200" y="1123950"/>
          <a:ext cx="6915150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6" name="Document" r:id="rId3" imgW="7075891" imgH="4073142" progId="Word.Document.8">
                  <p:embed/>
                </p:oleObj>
              </mc:Choice>
              <mc:Fallback>
                <p:oleObj name="Document" r:id="rId3" imgW="7075891" imgH="407314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123950"/>
                        <a:ext cx="6915150" cy="398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091045" y="79459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b="0" dirty="0" smtClean="0">
                <a:solidFill>
                  <a:srgbClr val="FCFEB9"/>
                </a:solidFill>
                <a:latin typeface="Comic Sans MS" panose="030F0702030302020204" pitchFamily="66" charset="0"/>
              </a:rPr>
              <a:t>    </a:t>
            </a:r>
            <a:r>
              <a:rPr lang="en-US" altLang="en-US" sz="5400" b="1" dirty="0" smtClean="0">
                <a:latin typeface="+mn-lt"/>
              </a:rPr>
              <a:t>Acid Nomenclature</a:t>
            </a:r>
            <a:endParaRPr lang="en-US" altLang="en-US" sz="4000" b="1" dirty="0" smtClean="0">
              <a:latin typeface="+mn-lt"/>
            </a:endParaRPr>
          </a:p>
        </p:txBody>
      </p:sp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326967" y="2463968"/>
            <a:ext cx="2209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No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Oxygen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 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  <a:sym typeface="Wingdings" pitchFamily="2" charset="2"/>
              </a:rPr>
              <a:t>In acid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339436" y="3859184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w/Oxygen</a:t>
            </a:r>
            <a:r>
              <a:rPr lang="en-US" sz="2400" dirty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1981200" y="3669550"/>
            <a:ext cx="4572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1981200" y="4254558"/>
            <a:ext cx="5334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285704" name="Text Box 8"/>
          <p:cNvSpPr txBox="1">
            <a:spLocks noChangeArrowheads="1"/>
          </p:cNvSpPr>
          <p:nvPr/>
        </p:nvSpPr>
        <p:spPr bwMode="auto">
          <a:xfrm>
            <a:off x="214745" y="4926950"/>
            <a:ext cx="8915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An easy way to remember which goes with which…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“You </a:t>
            </a: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ATE</a:t>
            </a:r>
            <a:r>
              <a:rPr lang="en-US" sz="2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something </a:t>
            </a:r>
            <a:r>
              <a:rPr lang="en-US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IC</a:t>
            </a:r>
            <a:r>
              <a:rPr lang="en-US" sz="28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ky</a:t>
            </a:r>
            <a:r>
              <a:rPr lang="en-US" sz="2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, and you </a:t>
            </a:r>
            <a:r>
              <a:rPr lang="en-US" sz="28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b</a:t>
            </a:r>
            <a:r>
              <a:rPr lang="en-US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ITE</a:t>
            </a:r>
            <a:r>
              <a:rPr lang="en-US" sz="2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something </a:t>
            </a:r>
            <a:r>
              <a:rPr lang="en-US" sz="28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delici</a:t>
            </a:r>
            <a:r>
              <a:rPr lang="en-US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OUS</a:t>
            </a:r>
            <a:r>
              <a:rPr lang="en-US" sz="2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”</a:t>
            </a:r>
            <a:endParaRPr lang="en-U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2069869" y="2757763"/>
            <a:ext cx="533400" cy="3655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5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429499" cy="147857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CFEB9"/>
                </a:solidFill>
                <a:latin typeface="Comic Sans MS" panose="030F0702030302020204" pitchFamily="66" charset="0"/>
              </a:rPr>
              <a:t>          </a:t>
            </a:r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Name ‘</a:t>
            </a:r>
            <a:r>
              <a:rPr lang="en-US" altLang="en-US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Em</a:t>
            </a:r>
            <a:r>
              <a:rPr lang="en-US" alt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447800"/>
            <a:ext cx="2457450" cy="3505200"/>
          </a:xfrm>
        </p:spPr>
        <p:txBody>
          <a:bodyPr>
            <a:noAutofit/>
          </a:bodyPr>
          <a:lstStyle/>
          <a:p>
            <a:pPr marL="342900" indent="-342900">
              <a:spcAft>
                <a:spcPct val="3000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 </a:t>
            </a:r>
          </a:p>
          <a:p>
            <a:pPr marL="342900" indent="-342900">
              <a:spcAft>
                <a:spcPct val="30000"/>
              </a:spcAft>
              <a:defRPr/>
            </a:pP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HBr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>
              <a:spcAft>
                <a:spcPct val="3000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3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</a:t>
            </a:r>
            <a:r>
              <a:rPr lang="en-US" sz="3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 marL="342900" indent="-342900">
              <a:spcAft>
                <a:spcPct val="3000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3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</a:t>
            </a:r>
            <a:r>
              <a:rPr lang="en-US" sz="3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 marL="342900" indent="-342900">
              <a:spcAft>
                <a:spcPct val="3000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3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</a:t>
            </a:r>
            <a:r>
              <a:rPr lang="en-US" sz="3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pic>
        <p:nvPicPr>
          <p:cNvPr id="167940" name="fanfare 07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23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2" fill="hold"/>
                                        <p:tgtEl>
                                          <p:spTgt spid="1679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7940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152400"/>
            <a:ext cx="7429499" cy="1478570"/>
          </a:xfrm>
        </p:spPr>
        <p:txBody>
          <a:bodyPr/>
          <a:lstStyle/>
          <a:p>
            <a:pPr algn="ctr"/>
            <a:r>
              <a:rPr lang="en-US" sz="4000" dirty="0"/>
              <a:t>Acids and Bases Can Be Defined in Multiple Ways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sz="2800" u="sng" dirty="0"/>
              <a:t>Arrhenius definition</a:t>
            </a:r>
            <a:r>
              <a:rPr lang="en-US" sz="2800" dirty="0"/>
              <a:t>:  Acids form hydronium ions in aqueous solution, while bases form hydroxide ions.</a:t>
            </a:r>
          </a:p>
          <a:p>
            <a:pPr lvl="1"/>
            <a:r>
              <a:rPr lang="en-US" sz="2800" dirty="0"/>
              <a:t>Hydronium = H</a:t>
            </a:r>
            <a:r>
              <a:rPr lang="en-US" sz="2800" baseline="-25000" dirty="0"/>
              <a:t>3</a:t>
            </a:r>
            <a:r>
              <a:rPr lang="en-US" sz="2800" dirty="0"/>
              <a:t>O</a:t>
            </a:r>
            <a:r>
              <a:rPr lang="en-US" sz="2800" baseline="30000" dirty="0"/>
              <a:t>+</a:t>
            </a:r>
            <a:endParaRPr lang="en-US" sz="2800" baseline="-25000" dirty="0"/>
          </a:p>
          <a:p>
            <a:pPr lvl="1"/>
            <a:r>
              <a:rPr lang="en-US" sz="2800" dirty="0"/>
              <a:t>Hydroxide = OH</a:t>
            </a:r>
            <a:r>
              <a:rPr lang="en-US" sz="2800" baseline="30000" dirty="0"/>
              <a:t>-</a:t>
            </a:r>
            <a:endParaRPr lang="en-US" sz="2800" dirty="0"/>
          </a:p>
          <a:p>
            <a:r>
              <a:rPr lang="en-US" sz="2800" dirty="0"/>
              <a:t>Acid</a:t>
            </a:r>
          </a:p>
          <a:p>
            <a:pPr lvl="1"/>
            <a:r>
              <a:rPr lang="en-US" sz="2800" dirty="0" err="1"/>
              <a:t>HCl</a:t>
            </a:r>
            <a:r>
              <a:rPr lang="en-US" sz="2800" dirty="0"/>
              <a:t> (g) + H</a:t>
            </a:r>
            <a:r>
              <a:rPr lang="en-US" sz="2800" baseline="-25000" dirty="0"/>
              <a:t>2</a:t>
            </a:r>
            <a:r>
              <a:rPr lang="en-US" sz="2800" dirty="0"/>
              <a:t>O (l) </a:t>
            </a:r>
            <a:r>
              <a:rPr lang="en-US" sz="2800" dirty="0">
                <a:sym typeface="Wingdings" charset="0"/>
              </a:rPr>
              <a:t> H</a:t>
            </a:r>
            <a:r>
              <a:rPr lang="en-US" sz="2800" baseline="-25000" dirty="0">
                <a:sym typeface="Wingdings" charset="0"/>
              </a:rPr>
              <a:t>3</a:t>
            </a:r>
            <a:r>
              <a:rPr lang="en-US" sz="2800" dirty="0">
                <a:sym typeface="Wingdings" charset="0"/>
              </a:rPr>
              <a:t>O</a:t>
            </a:r>
            <a:r>
              <a:rPr lang="en-US" sz="2800" baseline="30000" dirty="0">
                <a:sym typeface="Wingdings" charset="0"/>
              </a:rPr>
              <a:t>+</a:t>
            </a:r>
            <a:r>
              <a:rPr lang="en-US" sz="2800" baseline="-25000" dirty="0">
                <a:sym typeface="Wingdings" charset="0"/>
              </a:rPr>
              <a:t> </a:t>
            </a:r>
            <a:r>
              <a:rPr lang="en-US" sz="2800" dirty="0">
                <a:sym typeface="Wingdings" charset="0"/>
              </a:rPr>
              <a:t>(</a:t>
            </a:r>
            <a:r>
              <a:rPr lang="en-US" sz="2800" dirty="0" err="1">
                <a:sym typeface="Wingdings" charset="0"/>
              </a:rPr>
              <a:t>aq</a:t>
            </a:r>
            <a:r>
              <a:rPr lang="en-US" sz="2800" dirty="0">
                <a:sym typeface="Wingdings" charset="0"/>
              </a:rPr>
              <a:t>) + </a:t>
            </a:r>
            <a:r>
              <a:rPr lang="en-US" sz="2800" dirty="0" err="1">
                <a:sym typeface="Wingdings" charset="0"/>
              </a:rPr>
              <a:t>Cl</a:t>
            </a:r>
            <a:r>
              <a:rPr lang="en-US" sz="2800" baseline="30000" dirty="0">
                <a:sym typeface="Wingdings" charset="0"/>
              </a:rPr>
              <a:t>-</a:t>
            </a:r>
            <a:r>
              <a:rPr lang="en-US" sz="2800" dirty="0">
                <a:sym typeface="Wingdings" charset="0"/>
              </a:rPr>
              <a:t> (</a:t>
            </a:r>
            <a:r>
              <a:rPr lang="en-US" sz="2800" dirty="0" err="1">
                <a:sym typeface="Wingdings" charset="0"/>
              </a:rPr>
              <a:t>aq</a:t>
            </a:r>
            <a:r>
              <a:rPr lang="en-US" sz="2800" dirty="0">
                <a:sym typeface="Wingdings" charset="0"/>
              </a:rPr>
              <a:t>)</a:t>
            </a:r>
          </a:p>
          <a:p>
            <a:r>
              <a:rPr lang="en-US" sz="2800" dirty="0"/>
              <a:t>Base</a:t>
            </a:r>
          </a:p>
          <a:p>
            <a:pPr lvl="1"/>
            <a:r>
              <a:rPr lang="en-US" sz="2800" dirty="0"/>
              <a:t>NH</a:t>
            </a:r>
            <a:r>
              <a:rPr lang="en-US" sz="2800" baseline="-25000" dirty="0"/>
              <a:t>3</a:t>
            </a:r>
            <a:r>
              <a:rPr lang="en-US" sz="2800" dirty="0"/>
              <a:t> (g) + H</a:t>
            </a:r>
            <a:r>
              <a:rPr lang="en-US" sz="2800" baseline="-25000" dirty="0"/>
              <a:t>2</a:t>
            </a:r>
            <a:r>
              <a:rPr lang="en-US" sz="2800" dirty="0"/>
              <a:t>O (l) </a:t>
            </a:r>
            <a:r>
              <a:rPr lang="en-US" sz="2800" dirty="0">
                <a:sym typeface="Wingdings" charset="0"/>
              </a:rPr>
              <a:t> NH</a:t>
            </a:r>
            <a:r>
              <a:rPr lang="en-US" sz="2800" baseline="-25000" dirty="0">
                <a:sym typeface="Wingdings" charset="0"/>
              </a:rPr>
              <a:t>4</a:t>
            </a:r>
            <a:r>
              <a:rPr lang="en-US" sz="2800" baseline="30000" dirty="0">
                <a:sym typeface="Wingdings" charset="0"/>
              </a:rPr>
              <a:t>+</a:t>
            </a:r>
            <a:r>
              <a:rPr lang="en-US" sz="2800" baseline="-25000" dirty="0">
                <a:sym typeface="Wingdings" charset="0"/>
              </a:rPr>
              <a:t> </a:t>
            </a:r>
            <a:r>
              <a:rPr lang="en-US" sz="2800" dirty="0">
                <a:sym typeface="Wingdings" charset="0"/>
              </a:rPr>
              <a:t>(</a:t>
            </a:r>
            <a:r>
              <a:rPr lang="en-US" sz="2800" dirty="0" err="1">
                <a:sym typeface="Wingdings" charset="0"/>
              </a:rPr>
              <a:t>aq</a:t>
            </a:r>
            <a:r>
              <a:rPr lang="en-US" sz="2800" dirty="0">
                <a:sym typeface="Wingdings" charset="0"/>
              </a:rPr>
              <a:t>) + OH</a:t>
            </a:r>
            <a:r>
              <a:rPr lang="en-US" sz="2800" baseline="30000" dirty="0">
                <a:sym typeface="Wingdings" charset="0"/>
              </a:rPr>
              <a:t>-</a:t>
            </a:r>
            <a:r>
              <a:rPr lang="en-US" sz="2800" baseline="-25000" dirty="0">
                <a:sym typeface="Wingdings" charset="0"/>
              </a:rPr>
              <a:t> </a:t>
            </a:r>
            <a:r>
              <a:rPr lang="en-US" sz="2800" dirty="0">
                <a:sym typeface="Wingdings" charset="0"/>
              </a:rPr>
              <a:t>(</a:t>
            </a:r>
            <a:r>
              <a:rPr lang="en-US" sz="2800" dirty="0" err="1">
                <a:sym typeface="Wingdings" charset="0"/>
              </a:rPr>
              <a:t>aq</a:t>
            </a:r>
            <a:r>
              <a:rPr lang="en-US" sz="2800" dirty="0">
                <a:sym typeface="Wingdings" charset="0"/>
              </a:rPr>
              <a:t>)</a:t>
            </a:r>
            <a:endParaRPr lang="en-US" sz="2800" dirty="0"/>
          </a:p>
        </p:txBody>
      </p:sp>
      <p:pic>
        <p:nvPicPr>
          <p:cNvPr id="2055" name="Picture 7" descr="MPj040371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62200"/>
            <a:ext cx="2133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597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90600" y="152400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Strong vs. Weak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429499" cy="4572000"/>
          </a:xfrm>
        </p:spPr>
        <p:txBody>
          <a:bodyPr>
            <a:noAutofit/>
          </a:bodyPr>
          <a:lstStyle/>
          <a:p>
            <a:r>
              <a:rPr lang="en-US" sz="2800" dirty="0"/>
              <a:t>Strong </a:t>
            </a:r>
            <a:r>
              <a:rPr lang="en-US" sz="2800" u="sng" dirty="0"/>
              <a:t>acids</a:t>
            </a:r>
            <a:r>
              <a:rPr lang="en-US" sz="2800" dirty="0"/>
              <a:t> ionize completely in water (produce as much H</a:t>
            </a:r>
            <a:r>
              <a:rPr lang="en-US" sz="2800" baseline="-25000" dirty="0"/>
              <a:t>3</a:t>
            </a:r>
            <a:r>
              <a:rPr lang="en-US" sz="2800" dirty="0"/>
              <a:t>O</a:t>
            </a:r>
            <a:r>
              <a:rPr lang="en-US" sz="2800" baseline="30000" dirty="0"/>
              <a:t>+</a:t>
            </a:r>
            <a:r>
              <a:rPr lang="en-US" sz="2800" dirty="0"/>
              <a:t> as possible</a:t>
            </a:r>
            <a:r>
              <a:rPr lang="en-US" sz="2800" baseline="30000" dirty="0"/>
              <a:t>),</a:t>
            </a:r>
            <a:r>
              <a:rPr lang="en-US" sz="2800" dirty="0"/>
              <a:t> but weak acids do not ionize completely</a:t>
            </a:r>
          </a:p>
          <a:p>
            <a:endParaRPr lang="en-US" sz="2800" dirty="0"/>
          </a:p>
          <a:p>
            <a:r>
              <a:rPr lang="en-US" sz="2800" dirty="0"/>
              <a:t>Strong </a:t>
            </a:r>
            <a:r>
              <a:rPr lang="en-US" sz="2800" u="sng" dirty="0"/>
              <a:t>bases</a:t>
            </a:r>
            <a:r>
              <a:rPr lang="en-US" sz="2800" dirty="0"/>
              <a:t> ionize completely in water (produce as much OH</a:t>
            </a:r>
            <a:r>
              <a:rPr lang="en-US" sz="2800" baseline="30000" dirty="0"/>
              <a:t>-</a:t>
            </a:r>
            <a:r>
              <a:rPr lang="en-US" sz="2800" baseline="-25000" dirty="0"/>
              <a:t>_</a:t>
            </a:r>
            <a:r>
              <a:rPr lang="en-US" sz="2800" dirty="0"/>
              <a:t>as possible</a:t>
            </a:r>
            <a:r>
              <a:rPr lang="en-US" sz="2800" baseline="30000" dirty="0"/>
              <a:t>),</a:t>
            </a:r>
            <a:r>
              <a:rPr lang="en-US" sz="2800" dirty="0"/>
              <a:t> but weak bases do not ionize completely</a:t>
            </a:r>
          </a:p>
        </p:txBody>
      </p:sp>
      <p:pic>
        <p:nvPicPr>
          <p:cNvPr id="24580" name="Picture 4" descr="MCj043692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57800"/>
            <a:ext cx="1752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89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Examples that you need to know…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altLang="en-US" sz="2800" smtClean="0"/>
              <a:t>Strong acids</a:t>
            </a:r>
          </a:p>
          <a:p>
            <a:pPr lvl="1" eaLnBrk="1" hangingPunct="1">
              <a:defRPr/>
            </a:pPr>
            <a:r>
              <a:rPr lang="en-US" altLang="en-US" sz="2400" smtClean="0"/>
              <a:t>HCl (hydrochloric acid)</a:t>
            </a:r>
          </a:p>
          <a:p>
            <a:pPr lvl="1" eaLnBrk="1" hangingPunct="1">
              <a:defRPr/>
            </a:pPr>
            <a:r>
              <a:rPr lang="en-US" altLang="en-US" sz="2400" smtClean="0"/>
              <a:t>HNO</a:t>
            </a:r>
            <a:r>
              <a:rPr lang="en-US" altLang="en-US" sz="2400" baseline="-25000" smtClean="0"/>
              <a:t>3 </a:t>
            </a:r>
            <a:r>
              <a:rPr lang="en-US" altLang="en-US" sz="2400" smtClean="0"/>
              <a:t>(nitric acid)</a:t>
            </a:r>
          </a:p>
          <a:p>
            <a:pPr lvl="1" eaLnBrk="1" hangingPunct="1">
              <a:defRPr/>
            </a:pPr>
            <a:r>
              <a:rPr lang="en-US" altLang="en-US" sz="2400" smtClean="0"/>
              <a:t>H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SO</a:t>
            </a:r>
            <a:r>
              <a:rPr lang="en-US" altLang="en-US" sz="2400" baseline="-25000" smtClean="0"/>
              <a:t>4 </a:t>
            </a:r>
            <a:r>
              <a:rPr lang="en-US" altLang="en-US" sz="2400" smtClean="0"/>
              <a:t>(sulfuric acid)</a:t>
            </a:r>
          </a:p>
          <a:p>
            <a:pPr lvl="1" eaLnBrk="1" hangingPunct="1">
              <a:defRPr/>
            </a:pPr>
            <a:endParaRPr lang="en-US" altLang="en-US" sz="2400" smtClean="0"/>
          </a:p>
          <a:p>
            <a:pPr eaLnBrk="1" hangingPunct="1">
              <a:defRPr/>
            </a:pPr>
            <a:r>
              <a:rPr lang="en-US" altLang="en-US" sz="2800" smtClean="0"/>
              <a:t>Weak acids</a:t>
            </a:r>
          </a:p>
          <a:p>
            <a:pPr lvl="1" eaLnBrk="1" hangingPunct="1">
              <a:defRPr/>
            </a:pPr>
            <a:r>
              <a:rPr lang="en-US" altLang="en-US" sz="2400" smtClean="0"/>
              <a:t>HCO</a:t>
            </a:r>
            <a:r>
              <a:rPr lang="en-US" altLang="en-US" sz="2400" baseline="-25000" smtClean="0"/>
              <a:t>3 </a:t>
            </a:r>
            <a:r>
              <a:rPr lang="en-US" altLang="en-US" sz="2400" smtClean="0"/>
              <a:t>(carbonic acid)</a:t>
            </a:r>
          </a:p>
          <a:p>
            <a:pPr lvl="1" eaLnBrk="1" hangingPunct="1">
              <a:defRPr/>
            </a:pPr>
            <a:r>
              <a:rPr lang="en-US" altLang="en-US" sz="2400" smtClean="0"/>
              <a:t>HC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H</a:t>
            </a:r>
            <a:r>
              <a:rPr lang="en-US" altLang="en-US" sz="2400" baseline="-25000" smtClean="0"/>
              <a:t>3</a:t>
            </a:r>
            <a:r>
              <a:rPr lang="en-US" altLang="en-US" sz="2400" smtClean="0"/>
              <a:t>O</a:t>
            </a:r>
            <a:r>
              <a:rPr lang="en-US" altLang="en-US" sz="2400" baseline="-25000" smtClean="0"/>
              <a:t>2 </a:t>
            </a:r>
            <a:r>
              <a:rPr lang="en-US" altLang="en-US" sz="2400" smtClean="0"/>
              <a:t>(acetic acid)</a:t>
            </a:r>
            <a:endParaRPr lang="en-US" altLang="en-US" sz="2400" baseline="-25000" smtClean="0"/>
          </a:p>
          <a:p>
            <a:pPr lvl="1" eaLnBrk="1" hangingPunct="1">
              <a:defRPr/>
            </a:pPr>
            <a:r>
              <a:rPr lang="en-US" altLang="en-US" sz="2400" smtClean="0"/>
              <a:t>HF (hydrofluoric acid)</a:t>
            </a:r>
          </a:p>
          <a:p>
            <a:pPr lvl="1" eaLnBrk="1" hangingPunct="1">
              <a:defRPr/>
            </a:pPr>
            <a:endParaRPr lang="en-US" altLang="en-US" sz="2400" smtClean="0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smtClean="0"/>
              <a:t>Strong bases</a:t>
            </a:r>
          </a:p>
          <a:p>
            <a:pPr lvl="1" eaLnBrk="1" hangingPunct="1">
              <a:defRPr/>
            </a:pPr>
            <a:r>
              <a:rPr lang="en-US" altLang="en-US" sz="2400" smtClean="0"/>
              <a:t>NaOH</a:t>
            </a:r>
          </a:p>
          <a:p>
            <a:pPr lvl="1" eaLnBrk="1" hangingPunct="1">
              <a:defRPr/>
            </a:pPr>
            <a:r>
              <a:rPr lang="en-US" altLang="en-US" sz="2400" smtClean="0"/>
              <a:t>Ca(OH)</a:t>
            </a:r>
            <a:r>
              <a:rPr lang="en-US" altLang="en-US" sz="2400" baseline="-25000" smtClean="0"/>
              <a:t>2</a:t>
            </a:r>
          </a:p>
          <a:p>
            <a:pPr lvl="1" eaLnBrk="1" hangingPunct="1">
              <a:defRPr/>
            </a:pPr>
            <a:endParaRPr lang="en-US" altLang="en-US" sz="2400" baseline="-25000" smtClean="0"/>
          </a:p>
          <a:p>
            <a:pPr eaLnBrk="1" hangingPunct="1">
              <a:defRPr/>
            </a:pPr>
            <a:r>
              <a:rPr lang="en-US" altLang="en-US" sz="2800" smtClean="0"/>
              <a:t>Weak bases</a:t>
            </a:r>
          </a:p>
          <a:p>
            <a:pPr lvl="1" eaLnBrk="1" hangingPunct="1">
              <a:defRPr/>
            </a:pPr>
            <a:r>
              <a:rPr lang="en-US" altLang="en-US" sz="2400" smtClean="0"/>
              <a:t>NH</a:t>
            </a:r>
            <a:r>
              <a:rPr lang="en-US" altLang="en-US" sz="2400" baseline="-25000" smtClean="0"/>
              <a:t>3 </a:t>
            </a:r>
            <a:endParaRPr lang="en-US" altLang="en-US" sz="240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9363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9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99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1" grpId="0" build="p"/>
      <p:bldP spid="3994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 smtClean="0"/>
              <a:t>Ionizable</a:t>
            </a:r>
            <a:r>
              <a:rPr lang="en-US" sz="4800" dirty="0" smtClean="0"/>
              <a:t> Hydrogen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249486"/>
            <a:ext cx="7830740" cy="41513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u="sng" dirty="0" err="1"/>
              <a:t>Monoprotic</a:t>
            </a:r>
            <a:r>
              <a:rPr lang="en-US" u="sng" dirty="0"/>
              <a:t> acids: </a:t>
            </a:r>
            <a:r>
              <a:rPr lang="en-US" dirty="0"/>
              <a:t>acid that can donate only one hydrogen; ex. HNO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endParaRPr lang="en-US" u="sng" dirty="0"/>
          </a:p>
          <a:p>
            <a:pPr>
              <a:lnSpc>
                <a:spcPct val="90000"/>
              </a:lnSpc>
            </a:pPr>
            <a:r>
              <a:rPr lang="en-US" u="sng" dirty="0"/>
              <a:t>Diprotic acids: </a:t>
            </a:r>
            <a:r>
              <a:rPr lang="en-US" dirty="0"/>
              <a:t>acid that can donate more than one hydrogen; ex.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 </a:t>
            </a:r>
            <a:endParaRPr lang="en-US" u="sng" dirty="0"/>
          </a:p>
          <a:p>
            <a:pPr>
              <a:lnSpc>
                <a:spcPct val="90000"/>
              </a:lnSpc>
            </a:pPr>
            <a:r>
              <a:rPr lang="en-US" u="sng" dirty="0" err="1"/>
              <a:t>Triprotic</a:t>
            </a:r>
            <a:r>
              <a:rPr lang="en-US" u="sng" dirty="0"/>
              <a:t> acids: </a:t>
            </a:r>
            <a:r>
              <a:rPr lang="en-US" dirty="0"/>
              <a:t>acid that can donate more than one hydrogen; ex. H</a:t>
            </a:r>
            <a:r>
              <a:rPr lang="en-US" baseline="-25000" dirty="0"/>
              <a:t>3</a:t>
            </a:r>
            <a:r>
              <a:rPr lang="en-US" dirty="0"/>
              <a:t>PO</a:t>
            </a:r>
            <a:r>
              <a:rPr lang="en-US" baseline="-25000" dirty="0"/>
              <a:t>4</a:t>
            </a:r>
            <a:r>
              <a:rPr lang="en-US" dirty="0"/>
              <a:t> </a:t>
            </a:r>
            <a:endParaRPr lang="en-US" u="sng" dirty="0"/>
          </a:p>
          <a:p>
            <a:pPr>
              <a:lnSpc>
                <a:spcPct val="90000"/>
              </a:lnSpc>
            </a:pPr>
            <a:r>
              <a:rPr lang="en-US" u="sng" dirty="0" err="1"/>
              <a:t>Polyprotic</a:t>
            </a:r>
            <a:r>
              <a:rPr lang="en-US" dirty="0"/>
              <a:t>:  acid that can donate more than one hydrogen; ex.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 </a:t>
            </a:r>
            <a:endParaRPr lang="en-US" u="sng" dirty="0"/>
          </a:p>
          <a:p>
            <a:pPr>
              <a:lnSpc>
                <a:spcPct val="90000"/>
              </a:lnSpc>
            </a:pPr>
            <a:r>
              <a:rPr lang="en-US" u="sng" dirty="0" err="1"/>
              <a:t>Amphiprotic</a:t>
            </a:r>
            <a:r>
              <a:rPr lang="en-US" dirty="0"/>
              <a:t>:  substance can act like an acid or a base  ex. 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0"/>
            <a:ext cx="7429499" cy="12192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Another definition: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067800" cy="5029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u="sng" dirty="0" err="1"/>
              <a:t>Bronsted</a:t>
            </a:r>
            <a:r>
              <a:rPr lang="en-US" sz="2800" u="sng" dirty="0"/>
              <a:t> definition</a:t>
            </a:r>
            <a:r>
              <a:rPr lang="en-US" sz="2800" dirty="0"/>
              <a:t>:  Acids are substances that donate H</a:t>
            </a:r>
            <a:r>
              <a:rPr lang="en-US" sz="2800" baseline="30000" dirty="0"/>
              <a:t>+</a:t>
            </a:r>
            <a:r>
              <a:rPr lang="en-US" sz="2800" dirty="0"/>
              <a:t> (protons), while bases are substances that accept H</a:t>
            </a:r>
            <a:r>
              <a:rPr lang="en-US" sz="2800" baseline="30000" dirty="0"/>
              <a:t>+</a:t>
            </a:r>
            <a:r>
              <a:rPr lang="en-US" sz="2800" dirty="0"/>
              <a:t>(protons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endParaRPr lang="en-US" sz="2800" dirty="0" smtClean="0"/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en-US" sz="2800" dirty="0" smtClean="0"/>
              <a:t>  	</a:t>
            </a: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en-US" sz="2800" dirty="0" err="1" smtClean="0"/>
              <a:t>HCl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  <a:r>
              <a:rPr lang="en-US" sz="2800" dirty="0"/>
              <a:t> </a:t>
            </a:r>
            <a:r>
              <a:rPr lang="en-US" sz="2800" dirty="0" smtClean="0"/>
              <a:t> + NH</a:t>
            </a:r>
            <a:r>
              <a:rPr lang="en-US" sz="2800" baseline="-25000" dirty="0" smtClean="0"/>
              <a:t>3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charset="0"/>
              </a:rPr>
              <a:t> </a:t>
            </a:r>
            <a:r>
              <a:rPr lang="en-US" sz="2800" dirty="0" err="1" smtClean="0">
                <a:sym typeface="Wingdings" charset="0"/>
              </a:rPr>
              <a:t>Cl</a:t>
            </a:r>
            <a:r>
              <a:rPr lang="en-US" sz="2800" baseline="30000" dirty="0" smtClean="0">
                <a:sym typeface="Wingdings" charset="0"/>
              </a:rPr>
              <a:t>-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  <a:r>
              <a:rPr lang="en-US" sz="2800" dirty="0"/>
              <a:t> </a:t>
            </a:r>
            <a:r>
              <a:rPr lang="en-US" sz="2800" baseline="-25000" dirty="0" smtClean="0">
                <a:sym typeface="Wingdings" charset="0"/>
              </a:rPr>
              <a:t> </a:t>
            </a:r>
            <a:r>
              <a:rPr lang="en-US" sz="2800" dirty="0" smtClean="0">
                <a:sym typeface="Wingdings" charset="0"/>
              </a:rPr>
              <a:t> + NH</a:t>
            </a:r>
            <a:r>
              <a:rPr lang="en-US" sz="2800" baseline="-25000" dirty="0" smtClean="0">
                <a:sym typeface="Wingdings" charset="0"/>
              </a:rPr>
              <a:t>4</a:t>
            </a:r>
            <a:r>
              <a:rPr lang="en-US" sz="2800" baseline="30000" dirty="0" smtClean="0">
                <a:sym typeface="Wingdings" charset="0"/>
              </a:rPr>
              <a:t>+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  <a:r>
              <a:rPr lang="en-US" sz="2800" dirty="0"/>
              <a:t> </a:t>
            </a:r>
            <a:endParaRPr lang="en-US" sz="2800" baseline="30000" dirty="0" smtClean="0">
              <a:sym typeface="Wingdings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2800" baseline="30000" dirty="0">
              <a:sym typeface="Wingdings" charset="0"/>
            </a:endParaRP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en-US" sz="2800" dirty="0" smtClean="0">
                <a:sym typeface="Wingdings" charset="0"/>
              </a:rPr>
              <a:t>Na</a:t>
            </a:r>
            <a:r>
              <a:rPr lang="en-US" sz="2800" baseline="-25000" dirty="0" smtClean="0">
                <a:sym typeface="Wingdings" charset="0"/>
              </a:rPr>
              <a:t>2</a:t>
            </a:r>
            <a:r>
              <a:rPr lang="en-US" sz="2800" dirty="0" smtClean="0">
                <a:sym typeface="Wingdings" charset="0"/>
              </a:rPr>
              <a:t>CO</a:t>
            </a:r>
            <a:r>
              <a:rPr lang="en-US" sz="2800" baseline="-25000" dirty="0" smtClean="0">
                <a:sym typeface="Wingdings" charset="0"/>
              </a:rPr>
              <a:t>3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  <a:r>
              <a:rPr lang="en-US" sz="2800" dirty="0"/>
              <a:t> </a:t>
            </a:r>
            <a:r>
              <a:rPr lang="en-US" sz="2800" dirty="0" smtClean="0">
                <a:sym typeface="Wingdings" charset="0"/>
              </a:rPr>
              <a:t> + </a:t>
            </a:r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0</a:t>
            </a:r>
            <a:r>
              <a:rPr lang="en-US" sz="2800" baseline="-25000" dirty="0"/>
              <a:t>(l) </a:t>
            </a:r>
            <a:r>
              <a:rPr lang="en-US" sz="2800" dirty="0">
                <a:sym typeface="Wingdings" charset="0"/>
              </a:rPr>
              <a:t> </a:t>
            </a:r>
            <a:r>
              <a:rPr lang="en-US" sz="2800" dirty="0" smtClean="0">
                <a:sym typeface="Wingdings" charset="0"/>
              </a:rPr>
              <a:t>NaHCO3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  <a:r>
              <a:rPr lang="en-US" sz="2800" dirty="0"/>
              <a:t> </a:t>
            </a:r>
            <a:r>
              <a:rPr lang="en-US" sz="2800" dirty="0" smtClean="0">
                <a:sym typeface="Wingdings" charset="0"/>
              </a:rPr>
              <a:t> + </a:t>
            </a:r>
            <a:r>
              <a:rPr lang="en-US" sz="2800" dirty="0" err="1" smtClean="0">
                <a:sym typeface="Wingdings" charset="0"/>
              </a:rPr>
              <a:t>NaOH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aq</a:t>
            </a:r>
            <a:r>
              <a:rPr lang="en-US" sz="2800" baseline="-25000" dirty="0" smtClean="0"/>
              <a:t>)</a:t>
            </a:r>
            <a:r>
              <a:rPr lang="en-US" sz="2800" dirty="0" smtClean="0"/>
              <a:t> </a:t>
            </a:r>
            <a:endParaRPr lang="en-US" sz="2800" dirty="0" smtClean="0">
              <a:sym typeface="Wingdings" charset="0"/>
            </a:endParaRPr>
          </a:p>
          <a:p>
            <a:pPr lvl="1">
              <a:lnSpc>
                <a:spcPct val="90000"/>
              </a:lnSpc>
            </a:pPr>
            <a:endParaRPr lang="en-US" sz="2800" dirty="0">
              <a:sym typeface="Wingdings" charset="0"/>
            </a:endParaRP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0</a:t>
            </a:r>
            <a:r>
              <a:rPr lang="en-US" sz="2800" baseline="-25000" dirty="0" smtClean="0"/>
              <a:t>(l) </a:t>
            </a:r>
            <a:r>
              <a:rPr lang="en-US" sz="2800" dirty="0" smtClean="0"/>
              <a:t>+ NH</a:t>
            </a:r>
            <a:r>
              <a:rPr lang="en-US" sz="2800" baseline="-25000" dirty="0" smtClean="0"/>
              <a:t>3 (</a:t>
            </a:r>
            <a:r>
              <a:rPr lang="en-US" sz="2800" baseline="-25000" dirty="0" err="1" smtClean="0"/>
              <a:t>aq</a:t>
            </a:r>
            <a:r>
              <a:rPr lang="en-US" sz="2800" baseline="-25000" dirty="0" smtClean="0"/>
              <a:t>)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charset="0"/>
              </a:rPr>
              <a:t> OH</a:t>
            </a:r>
            <a:r>
              <a:rPr lang="en-US" sz="2800" baseline="30000" dirty="0" smtClean="0">
                <a:sym typeface="Wingdings" charset="0"/>
              </a:rPr>
              <a:t>-</a:t>
            </a:r>
            <a:r>
              <a:rPr lang="en-US" sz="2800" baseline="-25000" dirty="0" smtClean="0">
                <a:sym typeface="Wingdings" charset="0"/>
              </a:rPr>
              <a:t>(</a:t>
            </a:r>
            <a:r>
              <a:rPr lang="en-US" sz="2800" baseline="-25000" dirty="0" err="1" smtClean="0">
                <a:sym typeface="Wingdings" charset="0"/>
              </a:rPr>
              <a:t>aq</a:t>
            </a:r>
            <a:r>
              <a:rPr lang="en-US" sz="2800" baseline="-25000" dirty="0" smtClean="0">
                <a:sym typeface="Wingdings" charset="0"/>
              </a:rPr>
              <a:t>)  </a:t>
            </a:r>
            <a:r>
              <a:rPr lang="en-US" sz="2800" dirty="0" smtClean="0">
                <a:sym typeface="Wingdings" charset="0"/>
              </a:rPr>
              <a:t>+ NH</a:t>
            </a:r>
            <a:r>
              <a:rPr lang="en-US" sz="2800" baseline="-25000" dirty="0" smtClean="0">
                <a:sym typeface="Wingdings" charset="0"/>
              </a:rPr>
              <a:t>4</a:t>
            </a:r>
            <a:r>
              <a:rPr lang="en-US" sz="2800" baseline="30000" dirty="0" smtClean="0">
                <a:sym typeface="Wingdings" charset="0"/>
              </a:rPr>
              <a:t>+</a:t>
            </a:r>
            <a:r>
              <a:rPr lang="en-US" sz="2800" baseline="-25000" dirty="0" smtClean="0">
                <a:sym typeface="Wingdings" charset="0"/>
              </a:rPr>
              <a:t>(</a:t>
            </a:r>
            <a:r>
              <a:rPr lang="en-US" sz="2800" baseline="-25000" dirty="0" err="1" smtClean="0">
                <a:sym typeface="Wingdings" charset="0"/>
              </a:rPr>
              <a:t>aq</a:t>
            </a:r>
            <a:r>
              <a:rPr lang="en-US" sz="2800" baseline="-25000" dirty="0" smtClean="0">
                <a:sym typeface="Wingdings" charset="0"/>
              </a:rPr>
              <a:t>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800" baseline="30000" dirty="0">
              <a:sym typeface="Wingdings" charset="0"/>
            </a:endParaRPr>
          </a:p>
          <a:p>
            <a:pPr lvl="1">
              <a:lnSpc>
                <a:spcPct val="90000"/>
              </a:lnSpc>
            </a:pPr>
            <a:endParaRPr lang="en-US" sz="2800" dirty="0"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06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of Acids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Hydrochloric Acid – HCl</a:t>
            </a:r>
          </a:p>
          <a:p>
            <a:r>
              <a:rPr lang="en-US" altLang="en-US"/>
              <a:t>Nitric Acid – HNO</a:t>
            </a:r>
            <a:r>
              <a:rPr lang="en-US" altLang="en-US" baseline="-25000"/>
              <a:t>3</a:t>
            </a:r>
            <a:endParaRPr lang="en-US" altLang="en-US"/>
          </a:p>
          <a:p>
            <a:r>
              <a:rPr lang="en-US" altLang="en-US"/>
              <a:t>Sulfuric Acid – H</a:t>
            </a:r>
            <a:r>
              <a:rPr lang="en-US" altLang="en-US" baseline="-25000"/>
              <a:t>2</a:t>
            </a:r>
            <a:r>
              <a:rPr lang="en-US" altLang="en-US"/>
              <a:t>SO</a:t>
            </a:r>
            <a:r>
              <a:rPr lang="en-US" altLang="en-US" baseline="-25000"/>
              <a:t>4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What do you notice about the first letter of each?</a:t>
            </a:r>
          </a:p>
          <a:p>
            <a:r>
              <a:rPr lang="en-US" altLang="en-US"/>
              <a:t>What does this tell you about the molecule?</a:t>
            </a:r>
          </a:p>
        </p:txBody>
      </p:sp>
    </p:spTree>
    <p:extLst>
      <p:ext uri="{BB962C8B-B14F-4D97-AF65-F5344CB8AC3E}">
        <p14:creationId xmlns:p14="http://schemas.microsoft.com/office/powerpoint/2010/main" val="1376994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90600" y="304800"/>
            <a:ext cx="7429499" cy="1478570"/>
          </a:xfrm>
        </p:spPr>
        <p:txBody>
          <a:bodyPr/>
          <a:lstStyle/>
          <a:p>
            <a:pPr algn="ctr"/>
            <a:r>
              <a:rPr lang="en-US" dirty="0"/>
              <a:t>Conjugate Acid-Base Pairs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6060" y="1524000"/>
            <a:ext cx="775454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Two substances that are related to each other by the donating and accepting of a H</a:t>
            </a:r>
            <a:r>
              <a:rPr lang="en-US" sz="2800" baseline="30000" dirty="0" smtClean="0"/>
              <a:t>+</a:t>
            </a:r>
            <a:r>
              <a:rPr lang="en-US" sz="2800" dirty="0"/>
              <a:t> </a:t>
            </a:r>
            <a:r>
              <a:rPr lang="en-US" sz="2800" dirty="0" smtClean="0"/>
              <a:t>are called conjugate acid </a:t>
            </a:r>
            <a:r>
              <a:rPr lang="mr-IN" sz="2800" dirty="0" smtClean="0"/>
              <a:t>–</a:t>
            </a:r>
            <a:r>
              <a:rPr lang="en-US" sz="2800" dirty="0" smtClean="0"/>
              <a:t> base pairs.</a:t>
            </a:r>
          </a:p>
          <a:p>
            <a:r>
              <a:rPr lang="en-US" sz="2800" dirty="0" smtClean="0"/>
              <a:t> The conjugate base is the particle that remains when an acid has donated a hydrogen ion. </a:t>
            </a:r>
          </a:p>
          <a:p>
            <a:r>
              <a:rPr lang="en-US" sz="2800" dirty="0" smtClean="0"/>
              <a:t>Conjugate acids and bases are always paired with a base or an acid.</a:t>
            </a:r>
            <a:endParaRPr lang="en-US" sz="2800" dirty="0"/>
          </a:p>
          <a:p>
            <a:pPr marL="457200" lvl="1" indent="0">
              <a:lnSpc>
                <a:spcPct val="70000"/>
              </a:lnSpc>
              <a:buNone/>
            </a:pPr>
            <a:r>
              <a:rPr lang="en-US" sz="3000" dirty="0" smtClean="0"/>
              <a:t>    </a:t>
            </a:r>
          </a:p>
          <a:p>
            <a:pPr marL="457200" lvl="1" indent="0">
              <a:buNone/>
            </a:pPr>
            <a:r>
              <a:rPr lang="en-US" sz="3000" dirty="0" smtClean="0"/>
              <a:t>                  </a:t>
            </a:r>
            <a:r>
              <a:rPr lang="en-US" sz="3000" dirty="0" err="1" smtClean="0"/>
              <a:t>HCl</a:t>
            </a:r>
            <a:r>
              <a:rPr lang="en-US" sz="3000" dirty="0" smtClean="0"/>
              <a:t> </a:t>
            </a:r>
            <a:r>
              <a:rPr lang="en-US" sz="3000" dirty="0"/>
              <a:t>+ NH</a:t>
            </a:r>
            <a:r>
              <a:rPr lang="en-US" sz="3000" baseline="-25000" dirty="0"/>
              <a:t>3</a:t>
            </a:r>
            <a:r>
              <a:rPr lang="en-US" sz="3000" dirty="0"/>
              <a:t> </a:t>
            </a:r>
            <a:r>
              <a:rPr lang="en-US" sz="3000" dirty="0">
                <a:sym typeface="Wingdings" charset="0"/>
              </a:rPr>
              <a:t> </a:t>
            </a:r>
            <a:r>
              <a:rPr lang="en-US" sz="3000" dirty="0" err="1">
                <a:sym typeface="Wingdings" charset="0"/>
              </a:rPr>
              <a:t>Cl</a:t>
            </a:r>
            <a:r>
              <a:rPr lang="en-US" sz="3000" baseline="30000" dirty="0">
                <a:sym typeface="Wingdings" charset="0"/>
              </a:rPr>
              <a:t>-</a:t>
            </a:r>
            <a:r>
              <a:rPr lang="en-US" sz="3000" baseline="-25000" dirty="0">
                <a:sym typeface="Wingdings" charset="0"/>
              </a:rPr>
              <a:t> </a:t>
            </a:r>
            <a:r>
              <a:rPr lang="en-US" sz="3000" dirty="0">
                <a:sym typeface="Wingdings" charset="0"/>
              </a:rPr>
              <a:t> + NH</a:t>
            </a:r>
            <a:r>
              <a:rPr lang="en-US" sz="3000" baseline="-25000" dirty="0">
                <a:sym typeface="Wingdings" charset="0"/>
              </a:rPr>
              <a:t>4</a:t>
            </a:r>
            <a:r>
              <a:rPr lang="en-US" sz="3000" baseline="30000" dirty="0">
                <a:sym typeface="Wingdings" charset="0"/>
              </a:rPr>
              <a:t>+</a:t>
            </a:r>
          </a:p>
          <a:p>
            <a:pPr lvl="1">
              <a:buFont typeface="Wingdings" charset="0"/>
              <a:buNone/>
            </a:pPr>
            <a:endParaRPr lang="en-US" baseline="30000" dirty="0">
              <a:sym typeface="Wingdings" charset="0"/>
            </a:endParaRPr>
          </a:p>
          <a:p>
            <a:pPr lvl="1">
              <a:buFont typeface="Wingdings" charset="0"/>
              <a:buNone/>
            </a:pPr>
            <a:r>
              <a:rPr lang="en-US" baseline="30000" dirty="0" smtClean="0">
                <a:sym typeface="Wingdings" charset="0"/>
              </a:rPr>
              <a:t>   </a:t>
            </a:r>
          </a:p>
          <a:p>
            <a:pPr lvl="1">
              <a:buFont typeface="Wingdings" charset="0"/>
              <a:buNone/>
            </a:pPr>
            <a:endParaRPr lang="en-US" baseline="30000" dirty="0">
              <a:sym typeface="Wingdings" charset="0"/>
            </a:endParaRPr>
          </a:p>
          <a:p>
            <a:pPr lvl="1">
              <a:buFont typeface="Wingdings" charset="0"/>
              <a:buNone/>
            </a:pPr>
            <a:endParaRPr lang="en-US" baseline="30000" dirty="0">
              <a:sym typeface="Wingdings" charset="0"/>
            </a:endParaRPr>
          </a:p>
          <a:p>
            <a:r>
              <a:rPr lang="en-US" sz="2800" dirty="0"/>
              <a:t>The ability to remove hydrogen from other molecules determines the strength of a base</a:t>
            </a:r>
          </a:p>
          <a:p>
            <a:r>
              <a:rPr lang="en-US" sz="2800" u="sng" dirty="0"/>
              <a:t>Strong acids</a:t>
            </a:r>
            <a:r>
              <a:rPr lang="en-US" sz="2800" dirty="0"/>
              <a:t> have </a:t>
            </a:r>
            <a:r>
              <a:rPr lang="en-US" sz="2800" u="sng" dirty="0"/>
              <a:t>weak conjugate bases</a:t>
            </a:r>
            <a:r>
              <a:rPr lang="en-US" sz="2800" dirty="0"/>
              <a:t>, and </a:t>
            </a:r>
            <a:r>
              <a:rPr lang="en-US" sz="2800" u="sng" dirty="0"/>
              <a:t>weak acids</a:t>
            </a:r>
            <a:r>
              <a:rPr lang="en-US" sz="2800" dirty="0"/>
              <a:t> have </a:t>
            </a:r>
            <a:r>
              <a:rPr lang="en-US" sz="2800" u="sng" dirty="0"/>
              <a:t>strong conjugate bases</a:t>
            </a:r>
            <a:r>
              <a:rPr lang="en-US" sz="2800" dirty="0"/>
              <a:t>.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2819400" y="39624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3429000" y="39624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5029200" y="39624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4267200" y="39624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819400" y="4267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hlink"/>
                </a:solidFill>
              </a:rPr>
              <a:t>A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038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hlink"/>
                </a:solidFill>
              </a:rPr>
              <a:t>CB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352800" y="4267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hlink"/>
                </a:solidFill>
              </a:rPr>
              <a:t>B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48006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hlink"/>
                </a:solidFill>
              </a:rPr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216238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23558" grpId="0" animBg="1"/>
      <p:bldP spid="23559" grpId="0" animBg="1"/>
      <p:bldP spid="23560" grpId="0" animBg="1"/>
      <p:bldP spid="23561" grpId="0" animBg="1"/>
      <p:bldP spid="23563" grpId="0"/>
      <p:bldP spid="2356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LEWIS Acid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Lewis </a:t>
            </a:r>
            <a:r>
              <a:rPr lang="en-US" dirty="0"/>
              <a:t>a</a:t>
            </a:r>
            <a:r>
              <a:rPr lang="en-US" dirty="0" smtClean="0"/>
              <a:t>cid is a substance that can accept a pair of electrons to form a covalent bond.</a:t>
            </a:r>
          </a:p>
          <a:p>
            <a:r>
              <a:rPr lang="en-US" dirty="0" smtClean="0"/>
              <a:t>A Lewis base </a:t>
            </a:r>
            <a:r>
              <a:rPr lang="en-US" dirty="0"/>
              <a:t>is a substance that can </a:t>
            </a:r>
            <a:r>
              <a:rPr lang="en-US" dirty="0" smtClean="0"/>
              <a:t>donate </a:t>
            </a:r>
            <a:r>
              <a:rPr lang="en-US" dirty="0"/>
              <a:t>a pair of electrons to form a covalent bond.</a:t>
            </a:r>
          </a:p>
          <a:p>
            <a:pPr marL="0" indent="0">
              <a:buNone/>
            </a:pPr>
            <a:r>
              <a:rPr lang="en-US" dirty="0" smtClean="0"/>
              <a:t>		H</a:t>
            </a:r>
            <a:r>
              <a:rPr lang="en-US" baseline="30000" dirty="0" smtClean="0"/>
              <a:t>+</a:t>
            </a:r>
            <a:r>
              <a:rPr lang="en-US" dirty="0" smtClean="0"/>
              <a:t> + OH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>
                <a:sym typeface="Wingdings" charset="0"/>
              </a:rPr>
              <a:t> </a:t>
            </a:r>
            <a:r>
              <a:rPr lang="en-US" dirty="0" smtClean="0">
                <a:sym typeface="Wingdings" charset="0"/>
              </a:rPr>
              <a:t>H</a:t>
            </a:r>
            <a:r>
              <a:rPr lang="en-US" baseline="-25000" dirty="0" smtClean="0">
                <a:sym typeface="Wingdings" charset="0"/>
              </a:rPr>
              <a:t>2</a:t>
            </a:r>
            <a:r>
              <a:rPr lang="en-US" dirty="0" smtClean="0">
                <a:sym typeface="Wingdings" charset="0"/>
              </a:rPr>
              <a:t>O</a:t>
            </a:r>
          </a:p>
          <a:p>
            <a:pPr marL="0" indent="0">
              <a:buNone/>
            </a:pPr>
            <a:r>
              <a:rPr lang="en-US" dirty="0" smtClean="0">
                <a:sym typeface="Wingdings" charset="0"/>
              </a:rPr>
              <a:t>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23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What is a logarithm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754540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A logarithm is a mathematical operation that determines how many times a certain number, called the base, is multiplied by itself to reach another number. 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7271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logarithms?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609600" indent="-609600">
              <a:buFont typeface="Wingdings" charset="0"/>
              <a:buAutoNum type="arabicPeriod"/>
            </a:pPr>
            <a:r>
              <a:rPr lang="en-US" sz="4000" dirty="0"/>
              <a:t>log 1000 = 3</a:t>
            </a:r>
          </a:p>
          <a:p>
            <a:pPr marL="609600" indent="-609600">
              <a:buFont typeface="Wingdings" charset="0"/>
              <a:buAutoNum type="arabicPeriod"/>
            </a:pPr>
            <a:r>
              <a:rPr lang="en-US" sz="4000" dirty="0"/>
              <a:t>log 0.01 = -2</a:t>
            </a:r>
          </a:p>
          <a:p>
            <a:pPr marL="609600" indent="-609600">
              <a:buFont typeface="Wingdings" charset="0"/>
              <a:buAutoNum type="arabicPeriod"/>
            </a:pPr>
            <a:r>
              <a:rPr lang="en-US" sz="4000" dirty="0"/>
              <a:t>-log 254 = -2.40</a:t>
            </a:r>
          </a:p>
          <a:p>
            <a:pPr marL="609600" indent="-609600">
              <a:buFont typeface="Wingdings" charset="0"/>
              <a:buAutoNum type="arabicPeriod"/>
            </a:pPr>
            <a:r>
              <a:rPr lang="en-US" sz="4000" dirty="0"/>
              <a:t>log x = 5   		x = 100,000</a:t>
            </a:r>
          </a:p>
          <a:p>
            <a:pPr marL="609600" indent="-609600">
              <a:buFont typeface="Wingdings" charset="0"/>
              <a:buAutoNum type="arabicPeriod"/>
            </a:pPr>
            <a:endParaRPr lang="en-US" sz="4000" dirty="0"/>
          </a:p>
          <a:p>
            <a:pPr marL="609600" indent="-609600">
              <a:buFont typeface="Wingdings" charset="0"/>
              <a:buAutoNum type="arabicPeriod"/>
            </a:pPr>
            <a:r>
              <a:rPr lang="en-US" sz="4000" dirty="0"/>
              <a:t>-log x = -2			x = 100</a:t>
            </a:r>
          </a:p>
        </p:txBody>
      </p:sp>
      <p:pic>
        <p:nvPicPr>
          <p:cNvPr id="30724" name="Picture 4" descr="MMj0336396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 descr="MMj0336396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MMj0336396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1143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MMj0336396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 descr="MMj0336396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530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73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0" y="-228600"/>
            <a:ext cx="3733800" cy="7388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-22167"/>
            <a:ext cx="4035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-1524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rgbClr val="FCFEB9"/>
                </a:solidFill>
                <a:latin typeface="Comic Sans MS" panose="030F0702030302020204" pitchFamily="66" charset="0"/>
              </a:rPr>
              <a:t>          </a:t>
            </a:r>
            <a:r>
              <a:rPr lang="en-US" altLang="en-US" sz="4400" b="1" dirty="0" smtClean="0">
                <a:latin typeface="+mn-lt"/>
              </a:rPr>
              <a:t>Calculating the </a:t>
            </a:r>
            <a:r>
              <a:rPr lang="en-US" altLang="en-US" sz="4000" dirty="0" smtClean="0">
                <a:latin typeface="+mn-lt"/>
              </a:rPr>
              <a:t>p</a:t>
            </a:r>
            <a:r>
              <a:rPr lang="en-US" altLang="en-US" sz="4400" b="1" dirty="0" smtClean="0">
                <a:latin typeface="+mn-lt"/>
              </a:rPr>
              <a:t>H or </a:t>
            </a:r>
            <a:r>
              <a:rPr lang="en-US" altLang="en-US" sz="4000" dirty="0" smtClean="0">
                <a:latin typeface="+mn-lt"/>
              </a:rPr>
              <a:t>p</a:t>
            </a:r>
            <a:r>
              <a:rPr lang="en-US" altLang="en-US" sz="4400" b="1" dirty="0" smtClean="0">
                <a:latin typeface="+mn-lt"/>
              </a:rPr>
              <a:t>OH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571500"/>
            <a:ext cx="8534400" cy="6172200"/>
          </a:xfrm>
        </p:spPr>
        <p:txBody>
          <a:bodyPr>
            <a:normAutofit fontScale="85000" lnSpcReduction="10000"/>
          </a:bodyPr>
          <a:lstStyle/>
          <a:p>
            <a:pPr algn="ctr">
              <a:buFontTx/>
              <a:buNone/>
            </a:pPr>
            <a:r>
              <a:rPr lang="en-US" altLang="en-US" sz="4700" b="1" dirty="0" smtClean="0">
                <a:solidFill>
                  <a:srgbClr val="FFFF00"/>
                </a:solidFill>
              </a:rPr>
              <a:t>pH = - log [H</a:t>
            </a:r>
            <a:r>
              <a:rPr lang="en-US" altLang="en-US" sz="4700" b="1" baseline="30000" dirty="0" smtClean="0">
                <a:solidFill>
                  <a:srgbClr val="FFFF00"/>
                </a:solidFill>
              </a:rPr>
              <a:t>+</a:t>
            </a:r>
            <a:r>
              <a:rPr lang="en-US" altLang="en-US" sz="4700" b="1" dirty="0" smtClean="0">
                <a:solidFill>
                  <a:srgbClr val="FFFF00"/>
                </a:solidFill>
              </a:rPr>
              <a:t>]</a:t>
            </a:r>
          </a:p>
          <a:p>
            <a:pPr algn="ctr">
              <a:buNone/>
            </a:pPr>
            <a:r>
              <a:rPr lang="en-US" altLang="en-US" sz="4700" b="1" dirty="0" smtClean="0">
                <a:solidFill>
                  <a:srgbClr val="FFFF00"/>
                </a:solidFill>
              </a:rPr>
              <a:t>pOH </a:t>
            </a:r>
            <a:r>
              <a:rPr lang="en-US" altLang="en-US" sz="4700" b="1" dirty="0">
                <a:solidFill>
                  <a:srgbClr val="FFFF00"/>
                </a:solidFill>
              </a:rPr>
              <a:t>= - log </a:t>
            </a:r>
            <a:r>
              <a:rPr lang="en-US" altLang="en-US" sz="4700" b="1" dirty="0" smtClean="0">
                <a:solidFill>
                  <a:srgbClr val="FFFF00"/>
                </a:solidFill>
              </a:rPr>
              <a:t>[OH</a:t>
            </a:r>
            <a:r>
              <a:rPr lang="en-US" altLang="en-US" sz="4700" b="1" baseline="30000" dirty="0" smtClean="0">
                <a:solidFill>
                  <a:srgbClr val="FFFF00"/>
                </a:solidFill>
              </a:rPr>
              <a:t>-</a:t>
            </a:r>
            <a:r>
              <a:rPr lang="en-US" altLang="en-US" sz="4700" b="1" dirty="0" smtClean="0">
                <a:solidFill>
                  <a:srgbClr val="FFFF00"/>
                </a:solidFill>
              </a:rPr>
              <a:t>]</a:t>
            </a:r>
          </a:p>
          <a:p>
            <a:pPr algn="ctr">
              <a:buFontTx/>
              <a:buNone/>
            </a:pPr>
            <a:r>
              <a:rPr lang="en-US" altLang="en-US" sz="3800" b="1" dirty="0" smtClean="0"/>
              <a:t>(</a:t>
            </a:r>
            <a:r>
              <a:rPr lang="en-US" altLang="en-US" sz="3800" b="1" dirty="0"/>
              <a:t>T</a:t>
            </a:r>
            <a:r>
              <a:rPr lang="en-US" altLang="en-US" sz="3800" b="1" dirty="0" smtClean="0"/>
              <a:t>he </a:t>
            </a:r>
            <a:r>
              <a:rPr lang="en-US" altLang="en-US" sz="5600" b="1" dirty="0" smtClean="0"/>
              <a:t>[ ]</a:t>
            </a:r>
            <a:r>
              <a:rPr lang="en-US" altLang="en-US" sz="3800" b="1" dirty="0" smtClean="0"/>
              <a:t> means concentration or Molarity)</a:t>
            </a:r>
          </a:p>
          <a:p>
            <a:pPr>
              <a:buFontTx/>
              <a:buNone/>
            </a:pPr>
            <a:r>
              <a:rPr lang="en-US" altLang="en-US" sz="3300" b="1" dirty="0" smtClean="0"/>
              <a:t>	Example:  If [H</a:t>
            </a:r>
            <a:r>
              <a:rPr lang="en-US" altLang="en-US" sz="3300" b="1" baseline="30000" dirty="0" smtClean="0"/>
              <a:t>+</a:t>
            </a:r>
            <a:r>
              <a:rPr lang="en-US" altLang="en-US" sz="3300" b="1" dirty="0" smtClean="0"/>
              <a:t>] = 1.0 X 10</a:t>
            </a:r>
            <a:r>
              <a:rPr lang="en-US" altLang="en-US" sz="3300" b="1" baseline="30000" dirty="0" smtClean="0"/>
              <a:t>-10</a:t>
            </a:r>
            <a:r>
              <a:rPr lang="en-US" altLang="en-US" sz="3300" b="1" dirty="0" smtClean="0"/>
              <a:t> M, what is the pH?</a:t>
            </a:r>
            <a:r>
              <a:rPr lang="en-US" altLang="en-US" sz="3300" b="1" baseline="30000" dirty="0" smtClean="0"/>
              <a:t/>
            </a:r>
            <a:br>
              <a:rPr lang="en-US" altLang="en-US" sz="3300" b="1" baseline="30000" dirty="0" smtClean="0"/>
            </a:br>
            <a:r>
              <a:rPr lang="en-US" altLang="en-US" sz="3300" b="1" baseline="30000" dirty="0" smtClean="0"/>
              <a:t>	</a:t>
            </a:r>
            <a:r>
              <a:rPr lang="en-US" altLang="en-US" sz="3300" b="1" dirty="0" smtClean="0"/>
              <a:t>pH = - log (1 X 10</a:t>
            </a:r>
            <a:r>
              <a:rPr lang="en-US" altLang="en-US" sz="3300" b="1" baseline="30000" dirty="0" smtClean="0"/>
              <a:t>-10</a:t>
            </a:r>
            <a:r>
              <a:rPr lang="en-US" altLang="en-US" sz="3300" b="1" dirty="0" smtClean="0"/>
              <a:t>)	</a:t>
            </a:r>
          </a:p>
          <a:p>
            <a:pPr>
              <a:buFontTx/>
              <a:buNone/>
            </a:pPr>
            <a:r>
              <a:rPr lang="en-US" altLang="en-US" sz="3300" b="1" dirty="0" smtClean="0"/>
              <a:t>		pH = 10</a:t>
            </a:r>
          </a:p>
          <a:p>
            <a:pPr>
              <a:buFontTx/>
              <a:buNone/>
            </a:pPr>
            <a:r>
              <a:rPr lang="en-US" altLang="en-US" sz="3300" b="1" dirty="0" smtClean="0"/>
              <a:t>	Example:  If [OH</a:t>
            </a:r>
            <a:r>
              <a:rPr lang="en-US" altLang="en-US" sz="3300" b="1" baseline="30000" dirty="0"/>
              <a:t>-</a:t>
            </a:r>
            <a:r>
              <a:rPr lang="en-US" altLang="en-US" sz="3300" b="1" dirty="0" smtClean="0"/>
              <a:t>] = 1.8 X 10</a:t>
            </a:r>
            <a:r>
              <a:rPr lang="en-US" altLang="en-US" sz="3300" b="1" baseline="30000" dirty="0" smtClean="0"/>
              <a:t>-5</a:t>
            </a:r>
            <a:r>
              <a:rPr lang="en-US" altLang="en-US" sz="3300" b="1" dirty="0" smtClean="0"/>
              <a:t> M ,what is the pOH?</a:t>
            </a:r>
            <a:br>
              <a:rPr lang="en-US" altLang="en-US" sz="3300" b="1" dirty="0" smtClean="0"/>
            </a:br>
            <a:r>
              <a:rPr lang="en-US" altLang="en-US" sz="3300" b="1" dirty="0" smtClean="0"/>
              <a:t>	pOH = - log 1.8 X 10</a:t>
            </a:r>
            <a:r>
              <a:rPr lang="en-US" altLang="en-US" sz="3300" b="1" baseline="30000" dirty="0" smtClean="0"/>
              <a:t>-5</a:t>
            </a:r>
          </a:p>
          <a:p>
            <a:pPr>
              <a:buFontTx/>
              <a:buNone/>
            </a:pPr>
            <a:r>
              <a:rPr lang="en-US" altLang="en-US" sz="3300" b="1" dirty="0" smtClean="0"/>
              <a:t>		pOH = 4.74</a:t>
            </a:r>
          </a:p>
          <a:p>
            <a:pPr>
              <a:buFontTx/>
              <a:buNone/>
            </a:pPr>
            <a:endParaRPr lang="en-US" alt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2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altLang="en-US" sz="4000" b="0"/>
              <a:t>pH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the negative logarithm of the hydronium ion concentration in a solution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Important equations to know: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pH = -log [H</a:t>
            </a:r>
            <a:r>
              <a:rPr lang="en-US" altLang="en-US" baseline="-25000"/>
              <a:t>3</a:t>
            </a:r>
            <a:r>
              <a:rPr lang="en-US" altLang="en-US"/>
              <a:t>O</a:t>
            </a:r>
            <a:r>
              <a:rPr lang="en-US" altLang="en-US" baseline="30000"/>
              <a:t>+</a:t>
            </a:r>
            <a:r>
              <a:rPr lang="en-US" altLang="en-US"/>
              <a:t>]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pOH = - log [OH</a:t>
            </a:r>
            <a:r>
              <a:rPr lang="en-US" altLang="en-US" baseline="30000"/>
              <a:t>-</a:t>
            </a:r>
            <a:r>
              <a:rPr lang="en-US" altLang="en-US"/>
              <a:t>]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[H</a:t>
            </a:r>
            <a:r>
              <a:rPr lang="en-US" altLang="en-US" baseline="-25000"/>
              <a:t>3</a:t>
            </a:r>
            <a:r>
              <a:rPr lang="en-US" altLang="en-US"/>
              <a:t>O</a:t>
            </a:r>
            <a:r>
              <a:rPr lang="en-US" altLang="en-US" baseline="30000"/>
              <a:t>+</a:t>
            </a:r>
            <a:r>
              <a:rPr lang="en-US" altLang="en-US"/>
              <a:t>][OH</a:t>
            </a:r>
            <a:r>
              <a:rPr lang="en-US" altLang="en-US" baseline="30000"/>
              <a:t>-</a:t>
            </a:r>
            <a:r>
              <a:rPr lang="en-US" altLang="en-US"/>
              <a:t>] = 1.00 x 10</a:t>
            </a:r>
            <a:r>
              <a:rPr lang="en-US" altLang="en-US" baseline="30000"/>
              <a:t>-14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pH + pOH = 14</a:t>
            </a:r>
          </a:p>
        </p:txBody>
      </p:sp>
    </p:spTree>
    <p:extLst>
      <p:ext uri="{BB962C8B-B14F-4D97-AF65-F5344CB8AC3E}">
        <p14:creationId xmlns:p14="http://schemas.microsoft.com/office/powerpoint/2010/main" val="208436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571500"/>
            <a:ext cx="8534400" cy="61722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altLang="en-US" sz="3800" b="1" dirty="0" smtClean="0"/>
              <a:t>RULES for determining how many digits to write in the answer:</a:t>
            </a:r>
          </a:p>
          <a:p>
            <a:r>
              <a:rPr lang="en-US" altLang="en-US" sz="3800" b="1" dirty="0" smtClean="0"/>
              <a:t>When calculating pH from [H</a:t>
            </a:r>
            <a:r>
              <a:rPr lang="en-US" altLang="en-US" sz="3800" b="1" baseline="30000" dirty="0" smtClean="0"/>
              <a:t>+</a:t>
            </a:r>
            <a:r>
              <a:rPr lang="en-US" altLang="en-US" sz="3800" b="1" dirty="0" smtClean="0"/>
              <a:t>], the number of SIG FIGS in the </a:t>
            </a:r>
            <a:r>
              <a:rPr lang="en-US" altLang="en-US" sz="3600" b="1" dirty="0"/>
              <a:t>[H</a:t>
            </a:r>
            <a:r>
              <a:rPr lang="en-US" altLang="en-US" sz="3600" b="1" baseline="30000" dirty="0" smtClean="0"/>
              <a:t>+</a:t>
            </a:r>
            <a:r>
              <a:rPr lang="en-US" altLang="en-US" sz="3600" b="1" dirty="0" smtClean="0"/>
              <a:t>] determines the number of DECIMAL PLACES in the pH </a:t>
            </a:r>
            <a:endParaRPr lang="en-US" altLang="en-US" sz="3300" b="1" dirty="0" smtClean="0"/>
          </a:p>
          <a:p>
            <a:pPr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</a:rPr>
              <a:t>		</a:t>
            </a:r>
            <a:r>
              <a:rPr lang="en-US" altLang="en-US" sz="3200" dirty="0" smtClean="0"/>
              <a:t>Ex/  [H</a:t>
            </a:r>
            <a:r>
              <a:rPr lang="en-US" altLang="en-US" sz="3200" baseline="30000" dirty="0" smtClean="0"/>
              <a:t>+</a:t>
            </a:r>
            <a:r>
              <a:rPr lang="en-US" altLang="en-US" sz="3200" dirty="0" smtClean="0"/>
              <a:t>] = </a:t>
            </a:r>
            <a:r>
              <a:rPr lang="en-US" altLang="en-US" sz="3200" u="sng" dirty="0" smtClean="0"/>
              <a:t>1.2</a:t>
            </a:r>
            <a:r>
              <a:rPr lang="en-US" altLang="en-US" sz="3200" dirty="0" smtClean="0"/>
              <a:t> x 10</a:t>
            </a:r>
            <a:r>
              <a:rPr lang="en-US" altLang="en-US" sz="3200" baseline="30000" dirty="0" smtClean="0"/>
              <a:t>-4      </a:t>
            </a:r>
            <a:r>
              <a:rPr lang="en-US" altLang="en-US" sz="3200" dirty="0" smtClean="0"/>
              <a:t>pH = 3.</a:t>
            </a:r>
            <a:r>
              <a:rPr lang="en-US" altLang="en-US" sz="3200" u="sng" dirty="0" smtClean="0"/>
              <a:t>92</a:t>
            </a:r>
            <a:endParaRPr lang="en-US" altLang="en-US" sz="3200" i="1" dirty="0" smtClean="0"/>
          </a:p>
          <a:p>
            <a:pPr>
              <a:buFontTx/>
              <a:buNone/>
            </a:pPr>
            <a:r>
              <a:rPr lang="en-US" altLang="en-US" sz="3200" i="1" dirty="0"/>
              <a:t>	</a:t>
            </a:r>
            <a:r>
              <a:rPr lang="en-US" altLang="en-US" sz="3200" i="1" dirty="0" smtClean="0"/>
              <a:t>		     2 sig figs		2 decimal places</a:t>
            </a:r>
            <a:endParaRPr lang="en-US" altLang="en-US" sz="3200" dirty="0" smtClean="0"/>
          </a:p>
          <a:p>
            <a:pPr>
              <a:buFontTx/>
              <a:buNone/>
            </a:pPr>
            <a:endParaRPr lang="en-US" altLang="en-US" sz="2800" dirty="0" smtClean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505200" y="5549900"/>
            <a:ext cx="0" cy="2667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858000" y="5530850"/>
            <a:ext cx="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27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56060" y="76200"/>
            <a:ext cx="7429499" cy="147857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    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Try These!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989409" y="914400"/>
            <a:ext cx="7162800" cy="4114800"/>
          </a:xfrm>
        </p:spPr>
        <p:txBody>
          <a:bodyPr>
            <a:noAutofit/>
          </a:bodyPr>
          <a:lstStyle/>
          <a:p>
            <a:pPr marL="457200" indent="-457200">
              <a:buFontTx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Find the pH of these:</a:t>
            </a:r>
          </a:p>
          <a:p>
            <a:pPr marL="457200" indent="-457200">
              <a:buFontTx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1) [H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] = 1.25 x 10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-3 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M</a:t>
            </a:r>
          </a:p>
          <a:p>
            <a:pPr marL="0" indent="0"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A 0.15 M solution of   	Hydrochloric acid (acids have 	H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ion)</a:t>
            </a:r>
          </a:p>
          <a:p>
            <a:pPr marL="457200" indent="-457200">
              <a:buFontTx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A 3.00 X 10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-7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M solution of Nitric 	acid</a:t>
            </a:r>
          </a:p>
        </p:txBody>
      </p:sp>
    </p:spTree>
    <p:extLst>
      <p:ext uri="{BB962C8B-B14F-4D97-AF65-F5344CB8AC3E}">
        <p14:creationId xmlns:p14="http://schemas.microsoft.com/office/powerpoint/2010/main" val="6537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56060" y="76200"/>
            <a:ext cx="7429499" cy="147857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    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Try These!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989409" y="1447800"/>
            <a:ext cx="7162800" cy="4114800"/>
          </a:xfrm>
        </p:spPr>
        <p:txBody>
          <a:bodyPr>
            <a:noAutofit/>
          </a:bodyPr>
          <a:lstStyle/>
          <a:p>
            <a:pPr marL="457200" indent="-457200">
              <a:buFontTx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Find the pOH of these:</a:t>
            </a:r>
          </a:p>
          <a:p>
            <a:pPr marL="457200" indent="-457200">
              <a:buFontTx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1) [OH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] = 2.15 x 10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A 0.35 M solution of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NaOH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(bases have OH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ion)</a:t>
            </a:r>
          </a:p>
          <a:p>
            <a:pPr marL="457200" indent="-457200">
              <a:buFontTx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A 3.00 X 10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-7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M solution of potassium hydroxide</a:t>
            </a:r>
          </a:p>
        </p:txBody>
      </p:sp>
    </p:spTree>
    <p:extLst>
      <p:ext uri="{BB962C8B-B14F-4D97-AF65-F5344CB8AC3E}">
        <p14:creationId xmlns:p14="http://schemas.microsoft.com/office/powerpoint/2010/main" val="395812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an Acid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2064326"/>
            <a:ext cx="4038600" cy="3726873"/>
          </a:xfrm>
        </p:spPr>
        <p:txBody>
          <a:bodyPr/>
          <a:lstStyle/>
          <a:p>
            <a:r>
              <a:rPr lang="en-US" altLang="en-US" sz="3200" dirty="0" smtClean="0"/>
              <a:t>pH ‹ 7</a:t>
            </a:r>
          </a:p>
          <a:p>
            <a:r>
              <a:rPr lang="en-US" altLang="en-US" sz="3200" dirty="0" smtClean="0"/>
              <a:t>Tastes </a:t>
            </a:r>
            <a:r>
              <a:rPr lang="en-US" altLang="en-US" sz="3200" dirty="0"/>
              <a:t>Sour</a:t>
            </a:r>
          </a:p>
          <a:p>
            <a:r>
              <a:rPr lang="en-US" altLang="en-US" sz="3200" dirty="0" smtClean="0"/>
              <a:t>Corrosive</a:t>
            </a:r>
          </a:p>
          <a:p>
            <a:r>
              <a:rPr lang="en-US" altLang="en-US" sz="3200" dirty="0" smtClean="0"/>
              <a:t>Reacts with metals and carbonates</a:t>
            </a:r>
          </a:p>
          <a:p>
            <a:r>
              <a:rPr lang="en-US" altLang="en-US" sz="3200" dirty="0" smtClean="0"/>
              <a:t>Turns </a:t>
            </a:r>
            <a:r>
              <a:rPr lang="en-US" altLang="en-US" sz="3200" dirty="0"/>
              <a:t>blue litmus paper red</a:t>
            </a:r>
          </a:p>
        </p:txBody>
      </p:sp>
      <p:pic>
        <p:nvPicPr>
          <p:cNvPr id="29703" name="Picture 7" descr="Image: showing some of the acids found in the hom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057400"/>
            <a:ext cx="3819525" cy="32861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57200" y="5943600"/>
            <a:ext cx="4038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/>
              <a:t>Picture from BBC Revision Bites </a:t>
            </a:r>
            <a:r>
              <a:rPr lang="en-US" altLang="en-US" sz="1000">
                <a:hlinkClick r:id="rId3"/>
              </a:rPr>
              <a:t>http://www.bbc.co.uk/schools/ks3bitesize/science/chemistry/acids_bases_1.shtml</a:t>
            </a:r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altLang="en-US" sz="6600" b="1" baseline="-25000" dirty="0" smtClean="0">
                <a:latin typeface="Comic Sans MS" panose="030F0702030302020204" pitchFamily="66" charset="0"/>
              </a:rPr>
              <a:t> </a:t>
            </a:r>
            <a:r>
              <a:rPr lang="en-US" altLang="en-US" b="1" dirty="0">
                <a:latin typeface="+mn-lt"/>
              </a:rPr>
              <a:t>Calculating the </a:t>
            </a:r>
            <a:r>
              <a:rPr lang="en-US" altLang="en-US" sz="3200" b="1" dirty="0" smtClean="0">
                <a:latin typeface="+mn-lt"/>
              </a:rPr>
              <a:t>p</a:t>
            </a:r>
            <a:r>
              <a:rPr lang="en-US" altLang="en-US" b="1" dirty="0" smtClean="0">
                <a:latin typeface="+mn-lt"/>
              </a:rPr>
              <a:t>OH or </a:t>
            </a:r>
            <a:r>
              <a:rPr lang="en-US" altLang="en-US" sz="3200" b="1" dirty="0" smtClean="0">
                <a:latin typeface="+mn-lt"/>
              </a:rPr>
              <a:t>p</a:t>
            </a:r>
            <a:r>
              <a:rPr lang="en-US" altLang="en-US" b="1" dirty="0" smtClean="0">
                <a:latin typeface="+mn-lt"/>
              </a:rPr>
              <a:t>H when you </a:t>
            </a:r>
            <a:r>
              <a:rPr lang="en-US" altLang="en-US" b="1" dirty="0" err="1" smtClean="0">
                <a:latin typeface="+mn-lt"/>
              </a:rPr>
              <a:t>KNow</a:t>
            </a:r>
            <a:r>
              <a:rPr lang="en-US" altLang="en-US" b="1" dirty="0" smtClean="0">
                <a:latin typeface="+mn-lt"/>
              </a:rPr>
              <a:t> the other One</a:t>
            </a:r>
            <a:endParaRPr lang="en-US" altLang="en-US" sz="2700" dirty="0" smtClean="0">
              <a:latin typeface="+mn-lt"/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666750" y="1170317"/>
            <a:ext cx="7810500" cy="5791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Since acids and bases are opposites, pH and pOH are opposites!</a:t>
            </a:r>
          </a:p>
          <a:p>
            <a:pPr>
              <a:lnSpc>
                <a:spcPct val="80000"/>
              </a:lnSpc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If pH = 1, then pOH is at the same point on the opposite side of the scale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pOH = 13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Since pH and pOH are on opposite ends,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+ pOH = 14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124200"/>
            <a:ext cx="3509963" cy="171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5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8207"/>
            <a:ext cx="7543800" cy="838200"/>
          </a:xfrm>
          <a:effectLst>
            <a:outerShdw dist="53882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</a:t>
            </a:r>
            <a:r>
              <a:rPr lang="en-US" altLang="en-US" sz="60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 and </a:t>
            </a:r>
            <a:r>
              <a:rPr lang="en-US" altLang="en-US" sz="60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OH </a:t>
            </a:r>
            <a:r>
              <a:rPr lang="en-US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calculations 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br>
              <a:rPr lang="en-US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Solving for [H</a:t>
            </a:r>
            <a:r>
              <a:rPr lang="en-US" altLang="en-US" b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] and [OH</a:t>
            </a:r>
            <a:r>
              <a:rPr lang="en-US" altLang="en-US" b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]</a:t>
            </a:r>
            <a:endParaRPr lang="en-US" alt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3058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z="3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If the pH of Coke is 3.12, [H</a:t>
            </a:r>
            <a:r>
              <a:rPr lang="en-US" altLang="en-US" sz="3900" b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3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] = ???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z="3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Because pH = - log [H</a:t>
            </a:r>
            <a:r>
              <a:rPr lang="en-US" altLang="en-US" sz="3900" b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3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] then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z="3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		   - pH = log [H</a:t>
            </a:r>
            <a:r>
              <a:rPr lang="en-US" altLang="en-US" sz="3900" b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3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z="39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en-US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altLang="en-US" sz="48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-pH</a:t>
            </a:r>
            <a:r>
              <a:rPr lang="en-US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[H</a:t>
            </a:r>
            <a:r>
              <a:rPr lang="en-US" altLang="en-US" sz="48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or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en-US" alt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[</a:t>
            </a:r>
            <a:r>
              <a:rPr lang="en-US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48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= antilog</a:t>
            </a:r>
            <a:r>
              <a:rPr lang="en-US" altLang="en-US" sz="48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-pH   </a:t>
            </a:r>
            <a:endParaRPr lang="en-US" altLang="en-US" sz="6000" baseline="30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10000"/>
              </a:lnSpc>
              <a:buNone/>
              <a:defRPr/>
            </a:pPr>
            <a:r>
              <a:rPr lang="en-US" altLang="en-US" sz="54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alt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[H</a:t>
            </a:r>
            <a:r>
              <a:rPr lang="en-US" altLang="en-US" sz="40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] = antilog</a:t>
            </a:r>
            <a:r>
              <a:rPr lang="en-US" altLang="en-US" sz="40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-3.12</a:t>
            </a:r>
            <a:r>
              <a:rPr lang="en-US" alt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= 7.6 x 10</a:t>
            </a:r>
            <a:r>
              <a:rPr lang="en-US" altLang="en-US" sz="40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-4</a:t>
            </a:r>
            <a:r>
              <a:rPr lang="en-US" alt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M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z="2000" dirty="0" smtClean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endParaRPr lang="en-US" altLang="en-US" sz="28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667000" cy="261660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340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altLang="en-US" sz="6600" b="1" baseline="-25000" dirty="0" smtClean="0">
                <a:latin typeface="Comic Sans MS" panose="030F0702030302020204" pitchFamily="66" charset="0"/>
              </a:rPr>
              <a:t> </a:t>
            </a:r>
            <a:r>
              <a:rPr lang="en-US" altLang="en-US" sz="73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OH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calculations – </a:t>
            </a:r>
            <a:b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Solving for 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[OH</a:t>
            </a:r>
            <a:r>
              <a:rPr lang="en-US" altLang="en-US" sz="4000" b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]</a:t>
            </a:r>
            <a:endParaRPr lang="en-US" altLang="en-US" sz="2700" dirty="0" smtClean="0">
              <a:latin typeface="Comic Sans MS" panose="030F0702030302020204" pitchFamily="66" charset="0"/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7810500" cy="57912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If the pOH of soap is 8.9, what is the [OH</a:t>
            </a:r>
            <a:r>
              <a:rPr lang="en-US" sz="4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]?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	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en-US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US" altLang="en-US" sz="4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-pOH</a:t>
            </a:r>
            <a:r>
              <a:rPr lang="en-US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en-US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[OH</a:t>
            </a:r>
            <a:r>
              <a:rPr lang="en-US" altLang="en-US" sz="4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</a:t>
            </a:r>
            <a:r>
              <a:rPr lang="en-US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en-US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US" alt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[OH</a:t>
            </a:r>
            <a:r>
              <a:rPr lang="en-US" altLang="en-US" sz="44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</a:t>
            </a:r>
            <a:r>
              <a:rPr lang="en-US" alt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en-US" alt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antilog</a:t>
            </a:r>
            <a:r>
              <a:rPr lang="en-US" altLang="en-US" sz="44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-pOH   </a:t>
            </a:r>
            <a:endParaRPr lang="en-US" altLang="en-US" sz="5400" baseline="30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10000"/>
              </a:lnSpc>
              <a:buNone/>
              <a:defRPr/>
            </a:pPr>
            <a:r>
              <a:rPr lang="en-US" altLang="en-US" sz="48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alt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[OH</a:t>
            </a:r>
            <a:r>
              <a:rPr lang="en-US" altLang="en-US" sz="36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] 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en-US" alt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antilog</a:t>
            </a:r>
            <a:r>
              <a:rPr lang="en-US" altLang="en-US" sz="36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-8.9</a:t>
            </a:r>
            <a:r>
              <a:rPr lang="en-US" alt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=</a:t>
            </a:r>
            <a:endParaRPr lang="en-US" alt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(show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sci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/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eng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button)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4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078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0" y="-228600"/>
            <a:ext cx="3733800" cy="7388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-22167"/>
            <a:ext cx="4035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8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0"/>
            <a:ext cx="8763000" cy="61722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altLang="en-US" sz="3800" b="1" dirty="0" smtClean="0"/>
              <a:t>RULES for determining how many digits to write in the answer:</a:t>
            </a:r>
          </a:p>
          <a:p>
            <a:r>
              <a:rPr lang="en-US" altLang="en-US" sz="3600" b="1" dirty="0" smtClean="0"/>
              <a:t>When calculating [H</a:t>
            </a:r>
            <a:r>
              <a:rPr lang="en-US" altLang="en-US" sz="3600" b="1" baseline="30000" dirty="0" smtClean="0"/>
              <a:t>+</a:t>
            </a:r>
            <a:r>
              <a:rPr lang="en-US" altLang="en-US" sz="3600" b="1" dirty="0" smtClean="0"/>
              <a:t>] from pH, the number of </a:t>
            </a:r>
            <a:r>
              <a:rPr lang="en-US" altLang="en-US" sz="3600" b="1" dirty="0"/>
              <a:t>DECIMAL PLACES in the pH </a:t>
            </a:r>
            <a:r>
              <a:rPr lang="en-US" altLang="en-US" sz="3600" b="1" dirty="0" smtClean="0"/>
              <a:t>determines </a:t>
            </a:r>
            <a:r>
              <a:rPr lang="en-US" altLang="en-US" sz="3600" b="1" dirty="0"/>
              <a:t>the number of </a:t>
            </a:r>
            <a:r>
              <a:rPr lang="en-US" altLang="en-US" sz="3600" b="1" dirty="0" smtClean="0"/>
              <a:t>SIG FIGS in  the </a:t>
            </a:r>
            <a:r>
              <a:rPr lang="en-US" altLang="en-US" sz="3600" b="1" dirty="0"/>
              <a:t>[H</a:t>
            </a:r>
            <a:r>
              <a:rPr lang="en-US" altLang="en-US" sz="3600" b="1" baseline="30000" dirty="0" smtClean="0"/>
              <a:t>+</a:t>
            </a:r>
            <a:r>
              <a:rPr lang="en-US" altLang="en-US" sz="3600" b="1" dirty="0" smtClean="0"/>
              <a:t>] </a:t>
            </a:r>
            <a:r>
              <a:rPr lang="en-US" altLang="en-US" sz="2800" dirty="0" smtClean="0">
                <a:solidFill>
                  <a:schemeClr val="bg1"/>
                </a:solidFill>
              </a:rPr>
              <a:t>	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</a:rPr>
              <a:t>        </a:t>
            </a:r>
            <a:r>
              <a:rPr lang="en-US" altLang="en-US" sz="3200" dirty="0" smtClean="0"/>
              <a:t>Ex/  pH = 3.</a:t>
            </a:r>
            <a:r>
              <a:rPr lang="en-US" altLang="en-US" sz="3200" u="sng" dirty="0" smtClean="0"/>
              <a:t>85</a:t>
            </a:r>
            <a:r>
              <a:rPr lang="en-US" altLang="en-US" sz="3200" dirty="0" smtClean="0"/>
              <a:t>          [H</a:t>
            </a:r>
            <a:r>
              <a:rPr lang="en-US" altLang="en-US" sz="3200" baseline="30000" dirty="0"/>
              <a:t>+</a:t>
            </a:r>
            <a:r>
              <a:rPr lang="en-US" altLang="en-US" sz="3200" dirty="0"/>
              <a:t>] = </a:t>
            </a:r>
            <a:r>
              <a:rPr lang="en-US" altLang="en-US" sz="3200" u="sng" dirty="0"/>
              <a:t>1.2</a:t>
            </a:r>
            <a:r>
              <a:rPr lang="en-US" altLang="en-US" sz="3200" dirty="0"/>
              <a:t> x 10</a:t>
            </a:r>
            <a:r>
              <a:rPr lang="en-US" altLang="en-US" sz="3200" baseline="30000" dirty="0"/>
              <a:t>-4 </a:t>
            </a:r>
            <a:endParaRPr lang="en-US" altLang="en-US" sz="3200" i="1" dirty="0" smtClean="0"/>
          </a:p>
          <a:p>
            <a:pPr>
              <a:buFontTx/>
              <a:buNone/>
            </a:pPr>
            <a:r>
              <a:rPr lang="en-US" altLang="en-US" sz="3200" i="1" dirty="0"/>
              <a:t>	</a:t>
            </a:r>
            <a:r>
              <a:rPr lang="en-US" altLang="en-US" sz="3200" i="1" dirty="0" smtClean="0"/>
              <a:t>	</a:t>
            </a:r>
            <a:r>
              <a:rPr lang="en-US" altLang="en-US" sz="3200" i="1" dirty="0"/>
              <a:t> </a:t>
            </a:r>
            <a:r>
              <a:rPr lang="en-US" altLang="en-US" sz="3200" i="1" dirty="0" smtClean="0"/>
              <a:t>     2 decimal places         2 </a:t>
            </a:r>
            <a:r>
              <a:rPr lang="en-US" altLang="en-US" sz="3200" i="1" dirty="0"/>
              <a:t>sig figs</a:t>
            </a:r>
            <a:endParaRPr lang="en-US" altLang="en-US" sz="3200" dirty="0" smtClean="0"/>
          </a:p>
          <a:p>
            <a:pPr>
              <a:buFontTx/>
              <a:buNone/>
            </a:pPr>
            <a:endParaRPr lang="en-US" altLang="en-US" sz="2800" dirty="0" smtClean="0">
              <a:solidFill>
                <a:schemeClr val="bg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657600" y="4229100"/>
            <a:ext cx="0" cy="2667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477000" y="4229100"/>
            <a:ext cx="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86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6324600" cy="8382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[H</a:t>
            </a:r>
            <a:r>
              <a:rPr lang="en-US" altLang="en-US" sz="40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  <a:r>
              <a:rPr lang="en-US" alt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], [OH</a:t>
            </a:r>
            <a:r>
              <a:rPr lang="en-US" altLang="en-US" sz="40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</a:t>
            </a:r>
            <a:r>
              <a:rPr lang="en-US" alt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] </a:t>
            </a:r>
            <a:r>
              <a:rPr lang="en-US" altLang="en-US" sz="4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anD</a:t>
            </a:r>
            <a:r>
              <a:rPr lang="en-US" alt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k</a:t>
            </a:r>
            <a:r>
              <a:rPr lang="en-US" altLang="en-US" sz="40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</a:t>
            </a:r>
            <a:r>
              <a:rPr lang="en-US" altLang="en-US" sz="40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en-US" altLang="en-US" sz="4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153400" cy="5105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We can also use K</a:t>
            </a:r>
            <a:r>
              <a:rPr lang="en-US" altLang="en-US" sz="32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 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(water constant)</a:t>
            </a:r>
            <a:endParaRPr lang="en-US" altLang="en-US" sz="28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10000"/>
              </a:lnSpc>
              <a:buNone/>
              <a:defRPr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	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K</a:t>
            </a:r>
            <a:r>
              <a:rPr lang="en-US" altLang="en-US" sz="4000" b="1" baseline="-25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= 1 x 10</a:t>
            </a:r>
            <a:r>
              <a:rPr lang="en-US" altLang="en-US" sz="4000" b="1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-14</a:t>
            </a:r>
            <a:endParaRPr lang="en-US" altLang="en-US" sz="36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10000"/>
              </a:lnSpc>
              <a:buNone/>
              <a:defRPr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        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K</a:t>
            </a:r>
            <a:r>
              <a:rPr lang="en-US" altLang="en-US" sz="4000" b="1" baseline="-25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= 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[H</a:t>
            </a:r>
            <a:r>
              <a:rPr lang="en-US" altLang="en-US" sz="4000" b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] [OH</a:t>
            </a:r>
            <a:r>
              <a:rPr lang="en-US" altLang="en-US" sz="4000" b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] 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so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en-US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</a:t>
            </a:r>
            <a:r>
              <a:rPr lang="en-US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54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[OH</a:t>
            </a:r>
            <a:r>
              <a:rPr lang="en-US" altLang="en-US" sz="54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</a:t>
            </a:r>
            <a:r>
              <a:rPr lang="en-US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en-US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 </a:t>
            </a:r>
            <a:r>
              <a:rPr lang="en-US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x 10</a:t>
            </a:r>
            <a:r>
              <a:rPr lang="en-US" altLang="en-US" sz="54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-14</a:t>
            </a:r>
            <a:endParaRPr lang="en-US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What is the [H</a:t>
            </a:r>
            <a:r>
              <a:rPr lang="en-US" altLang="en-US" sz="3200" b="1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] of a solution that 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has an [OH</a:t>
            </a:r>
            <a:r>
              <a:rPr lang="en-US" altLang="en-US" sz="3200" b="1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] = 4.2 x 10</a:t>
            </a:r>
            <a:r>
              <a:rPr lang="en-US" altLang="en-US" sz="3200" b="1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-5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?</a:t>
            </a:r>
            <a:endParaRPr lang="en-US" altLang="en-US" sz="28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4820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050150"/>
              </p:ext>
            </p:extLst>
          </p:nvPr>
        </p:nvGraphicFramePr>
        <p:xfrm>
          <a:off x="6461125" y="4191000"/>
          <a:ext cx="2622550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3" name="Microsoft ClipArt Gallery" r:id="rId3" imgW="5270500" imgH="4660900" progId="MS_ClipArt_Gallery">
                  <p:embed/>
                </p:oleObj>
              </mc:Choice>
              <mc:Fallback>
                <p:oleObj name="Microsoft ClipArt Gallery" r:id="rId3" imgW="5270500" imgH="4660900" progId="MS_ClipArt_Gallery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25" y="4191000"/>
                        <a:ext cx="2622550" cy="231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7886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153400" cy="5105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  <a:defRPr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endParaRPr lang="en-US" altLang="en-U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8" y="0"/>
            <a:ext cx="7702789" cy="678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20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52400" y="76200"/>
          <a:ext cx="7175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1" name="Clip" r:id="rId3" imgW="856615" imgH="1637665" progId="MS_ClipArt_Gallery.2">
                  <p:embed/>
                </p:oleObj>
              </mc:Choice>
              <mc:Fallback>
                <p:oleObj name="Clip" r:id="rId3" imgW="856615" imgH="163766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6200"/>
                        <a:ext cx="7175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10"/>
          <p:cNvGraphicFramePr>
            <a:graphicFrameLocks noChangeAspect="1"/>
          </p:cNvGraphicFramePr>
          <p:nvPr/>
        </p:nvGraphicFramePr>
        <p:xfrm>
          <a:off x="152400" y="2987675"/>
          <a:ext cx="7175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2" name="Clip" r:id="rId5" imgW="856615" imgH="1637665" progId="MS_ClipArt_Gallery.2">
                  <p:embed/>
                </p:oleObj>
              </mc:Choice>
              <mc:Fallback>
                <p:oleObj name="Clip" r:id="rId5" imgW="856615" imgH="163766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987675"/>
                        <a:ext cx="7175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308198" y="304800"/>
            <a:ext cx="946605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What is the pH of a 1.7 x 10</a:t>
            </a:r>
            <a:r>
              <a:rPr lang="en-US" sz="3200" baseline="30000" dirty="0" smtClean="0"/>
              <a:t>-5</a:t>
            </a:r>
            <a:r>
              <a:rPr lang="en-US" sz="3200" dirty="0" smtClean="0"/>
              <a:t> M solution of </a:t>
            </a:r>
            <a:r>
              <a:rPr lang="en-US" sz="3200" dirty="0" err="1" smtClean="0"/>
              <a:t>HCl</a:t>
            </a:r>
            <a:r>
              <a:rPr lang="en-US" sz="3200" dirty="0"/>
              <a:t>?</a:t>
            </a:r>
            <a:endParaRPr lang="en-US" sz="3200" dirty="0" smtClean="0"/>
          </a:p>
          <a:p>
            <a:pPr marL="514350" indent="-514350">
              <a:buAutoNum type="arabicPeriod"/>
            </a:pPr>
            <a:endParaRPr lang="en-US" sz="3200" dirty="0" smtClean="0"/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 smtClean="0"/>
              <a:t>What is the pOH of a .032M solution of </a:t>
            </a:r>
            <a:r>
              <a:rPr lang="en-US" sz="3200" dirty="0" err="1" smtClean="0"/>
              <a:t>NaOH</a:t>
            </a:r>
            <a:r>
              <a:rPr lang="en-US" sz="3200" dirty="0" smtClean="0"/>
              <a:t>?</a:t>
            </a:r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endParaRPr lang="en-US" sz="3200" dirty="0" smtClean="0"/>
          </a:p>
          <a:p>
            <a:pPr marL="514350" indent="-514350">
              <a:buAutoNum type="arabicPeriod"/>
            </a:pPr>
            <a:r>
              <a:rPr lang="en-US" sz="3200" dirty="0" smtClean="0"/>
              <a:t>A solution has a pH of 6.4.  What is the [H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]?</a:t>
            </a:r>
          </a:p>
          <a:p>
            <a:pPr marL="514350" indent="-514350">
              <a:buAutoNum type="arabicPeriod"/>
            </a:pPr>
            <a:endParaRPr lang="en-US" sz="3200" dirty="0" smtClean="0"/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r>
              <a:rPr lang="en-US" sz="3200" dirty="0"/>
              <a:t>What is the pOH of a solution with </a:t>
            </a:r>
            <a:r>
              <a:rPr lang="en-US" sz="3200" dirty="0" smtClean="0"/>
              <a:t>a </a:t>
            </a:r>
            <a:r>
              <a:rPr lang="en-US" sz="3200" dirty="0"/>
              <a:t>pH of 4.5?</a:t>
            </a:r>
            <a:endParaRPr lang="en-US" sz="2400" dirty="0"/>
          </a:p>
          <a:p>
            <a:pPr marL="514350" indent="-514350">
              <a:buAutoNum type="arabicPeriod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7520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52400" y="76200"/>
          <a:ext cx="7175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7" name="Clip" r:id="rId3" imgW="856615" imgH="1637665" progId="MS_ClipArt_Gallery.2">
                  <p:embed/>
                </p:oleObj>
              </mc:Choice>
              <mc:Fallback>
                <p:oleObj name="Clip" r:id="rId3" imgW="856615" imgH="163766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6200"/>
                        <a:ext cx="7175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10"/>
          <p:cNvGraphicFramePr>
            <a:graphicFrameLocks noChangeAspect="1"/>
          </p:cNvGraphicFramePr>
          <p:nvPr/>
        </p:nvGraphicFramePr>
        <p:xfrm>
          <a:off x="152400" y="2987675"/>
          <a:ext cx="7175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8" name="Clip" r:id="rId5" imgW="856615" imgH="1637665" progId="MS_ClipArt_Gallery.2">
                  <p:embed/>
                </p:oleObj>
              </mc:Choice>
              <mc:Fallback>
                <p:oleObj name="Clip" r:id="rId5" imgW="856615" imgH="163766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987675"/>
                        <a:ext cx="7175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1175" y="247060"/>
            <a:ext cx="7734810" cy="698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  <a:p>
            <a:endParaRPr lang="en-US" sz="3200" dirty="0"/>
          </a:p>
          <a:p>
            <a:r>
              <a:rPr lang="en-US" sz="4000" dirty="0" smtClean="0"/>
              <a:t>What is the [H</a:t>
            </a:r>
            <a:r>
              <a:rPr lang="en-US" sz="4000" baseline="30000" dirty="0" smtClean="0"/>
              <a:t>+</a:t>
            </a:r>
            <a:r>
              <a:rPr lang="en-US" sz="4000" dirty="0" smtClean="0"/>
              <a:t>] of a 1.6 x 10</a:t>
            </a:r>
            <a:r>
              <a:rPr lang="en-US" sz="4000" baseline="30000" dirty="0" smtClean="0"/>
              <a:t>-9</a:t>
            </a:r>
            <a:r>
              <a:rPr lang="en-US" sz="4000" dirty="0" smtClean="0"/>
              <a:t> M </a:t>
            </a:r>
          </a:p>
          <a:p>
            <a:r>
              <a:rPr lang="en-US" sz="4000" smtClean="0"/>
              <a:t>solution </a:t>
            </a:r>
            <a:r>
              <a:rPr lang="en-US" sz="4000" dirty="0" smtClean="0"/>
              <a:t>of </a:t>
            </a:r>
            <a:r>
              <a:rPr lang="en-US" sz="4000" dirty="0" err="1" smtClean="0"/>
              <a:t>NaOH</a:t>
            </a:r>
            <a:r>
              <a:rPr lang="en-US" sz="4000" dirty="0" smtClean="0"/>
              <a:t>?</a:t>
            </a:r>
          </a:p>
          <a:p>
            <a:endParaRPr lang="en-US" sz="4000" dirty="0"/>
          </a:p>
          <a:p>
            <a:endParaRPr lang="en-US" sz="4000" dirty="0" smtClean="0"/>
          </a:p>
          <a:p>
            <a:r>
              <a:rPr lang="en-US" altLang="en-US" sz="4000" dirty="0"/>
              <a:t>What is the [H</a:t>
            </a:r>
            <a:r>
              <a:rPr lang="en-US" altLang="en-US" sz="4000" baseline="30000" dirty="0"/>
              <a:t>+</a:t>
            </a:r>
            <a:r>
              <a:rPr lang="en-US" altLang="en-US" sz="4000" dirty="0"/>
              <a:t>], [OH</a:t>
            </a:r>
            <a:r>
              <a:rPr lang="en-US" altLang="en-US" sz="4000" baseline="30000" dirty="0"/>
              <a:t>-</a:t>
            </a:r>
            <a:r>
              <a:rPr lang="en-US" altLang="en-US" sz="4000" dirty="0"/>
              <a:t>], and pOH </a:t>
            </a:r>
            <a:endParaRPr lang="en-US" altLang="en-US" sz="4000" dirty="0" smtClean="0"/>
          </a:p>
          <a:p>
            <a:r>
              <a:rPr lang="en-US" altLang="en-US" sz="4000" dirty="0" smtClean="0"/>
              <a:t>of </a:t>
            </a:r>
            <a:r>
              <a:rPr lang="en-US" altLang="en-US" sz="4000" dirty="0"/>
              <a:t>a solution with pH = 3.67? </a:t>
            </a:r>
            <a:endParaRPr lang="en-US" altLang="en-US" sz="4000" dirty="0" smtClean="0"/>
          </a:p>
          <a:p>
            <a:r>
              <a:rPr lang="en-US" altLang="en-US" sz="4000" dirty="0" smtClean="0"/>
              <a:t>Is </a:t>
            </a:r>
            <a:r>
              <a:rPr lang="en-US" altLang="en-US" sz="4000" dirty="0"/>
              <a:t>this an acid, base, or neutral?</a:t>
            </a:r>
          </a:p>
          <a:p>
            <a:endParaRPr lang="en-US" sz="4000" dirty="0" smtClean="0"/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9034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581878" y="30162"/>
            <a:ext cx="8031044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/>
              <a:t>Calculating [</a:t>
            </a:r>
            <a:r>
              <a:rPr lang="en-US" altLang="en-US" sz="3600" b="1" dirty="0" smtClean="0"/>
              <a:t>H</a:t>
            </a:r>
            <a:r>
              <a:rPr lang="en-US" altLang="en-US" sz="3600" b="1" baseline="30000" dirty="0" smtClean="0"/>
              <a:t>+</a:t>
            </a:r>
            <a:r>
              <a:rPr lang="en-US" altLang="en-US" sz="3600" b="1" dirty="0" smtClean="0"/>
              <a:t>], </a:t>
            </a:r>
            <a:r>
              <a:rPr lang="en-US" altLang="en-US" sz="3600" b="1" dirty="0"/>
              <a:t>pH, [OH</a:t>
            </a:r>
            <a:r>
              <a:rPr lang="en-US" altLang="en-US" sz="3600" b="1" baseline="30000" dirty="0"/>
              <a:t>-</a:t>
            </a:r>
            <a:r>
              <a:rPr lang="en-US" altLang="en-US" sz="3600" b="1" dirty="0"/>
              <a:t>], and pOH</a:t>
            </a:r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127000" y="685800"/>
            <a:ext cx="8940800" cy="0"/>
          </a:xfrm>
          <a:prstGeom prst="line">
            <a:avLst/>
          </a:prstGeom>
          <a:noFill/>
          <a:ln w="127000">
            <a:solidFill>
              <a:srgbClr val="8901F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71517" y="316877"/>
            <a:ext cx="8320087" cy="169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1" dirty="0">
              <a:solidFill>
                <a:srgbClr val="FCFEB9"/>
              </a:solidFill>
            </a:endParaRPr>
          </a:p>
          <a:p>
            <a:endParaRPr lang="en-US" altLang="en-US" sz="2400" b="1" dirty="0">
              <a:solidFill>
                <a:srgbClr val="FCFEB9"/>
              </a:solidFill>
            </a:endParaRPr>
          </a:p>
          <a:p>
            <a:endParaRPr lang="en-US" altLang="en-US" sz="2800" b="1" dirty="0">
              <a:solidFill>
                <a:srgbClr val="FCFEB9"/>
              </a:solidFill>
            </a:endParaRPr>
          </a:p>
          <a:p>
            <a:endParaRPr lang="en-US" altLang="en-US" sz="2800" b="1" dirty="0">
              <a:solidFill>
                <a:srgbClr val="FCFEB9"/>
              </a:solidFill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890713" y="3719513"/>
            <a:ext cx="2571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latin typeface="Times" panose="02020603050405020304" pitchFamily="18" charset="0"/>
              </a:rPr>
              <a:t> 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905000" y="5181600"/>
            <a:ext cx="1809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b="1">
              <a:solidFill>
                <a:schemeClr val="hlink"/>
              </a:solidFill>
              <a:latin typeface="Times" panose="02020603050405020304" pitchFamily="18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043113" y="5472113"/>
            <a:ext cx="1809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>
              <a:latin typeface="Times" panose="02020603050405020304" pitchFamily="18" charset="0"/>
            </a:endParaRPr>
          </a:p>
          <a:p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41325" y="4419600"/>
            <a:ext cx="8169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75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Acids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/>
              <a:t>Sour Taste</a:t>
            </a:r>
          </a:p>
          <a:p>
            <a:pPr lvl="1"/>
            <a:r>
              <a:rPr lang="en-US" altLang="en-US" sz="2300" dirty="0"/>
              <a:t>Items such as citrus fruits are acidic in </a:t>
            </a:r>
            <a:r>
              <a:rPr lang="en-US" altLang="en-US" sz="2300" dirty="0" smtClean="0"/>
              <a:t>nature</a:t>
            </a:r>
          </a:p>
          <a:p>
            <a:pPr marL="457200" lvl="1" indent="0">
              <a:buNone/>
            </a:pPr>
            <a:endParaRPr lang="en-US" altLang="en-US" sz="2300" dirty="0"/>
          </a:p>
          <a:p>
            <a:pPr lvl="1"/>
            <a:r>
              <a:rPr lang="en-US" altLang="en-US" sz="2300" dirty="0"/>
              <a:t>They contain citric acid which gives them their sour taste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z="2800" dirty="0"/>
          </a:p>
        </p:txBody>
      </p:sp>
      <p:pic>
        <p:nvPicPr>
          <p:cNvPr id="4104" name="Picture 8" descr="1267294899_lemon_istock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7987"/>
            <a:ext cx="3581400" cy="19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altLang="en-US"/>
          </a:p>
        </p:txBody>
      </p:sp>
      <p:pic>
        <p:nvPicPr>
          <p:cNvPr id="4107" name="Picture 11" descr="Orange - photo/picture definition - Orange word and phras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3598863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1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162800" cy="114300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latin typeface="Comic Sans MS" panose="030F0702030302020204" pitchFamily="66" charset="0"/>
              </a:rPr>
              <a:t>p</a:t>
            </a:r>
            <a:r>
              <a:rPr lang="en-US" altLang="en-US" sz="4400" b="1" dirty="0" smtClean="0">
                <a:latin typeface="Comic Sans MS" panose="030F0702030302020204" pitchFamily="66" charset="0"/>
              </a:rPr>
              <a:t>H testing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7162800" cy="4953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There are several ways to test pH</a:t>
            </a:r>
          </a:p>
          <a:p>
            <a:pPr lvl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Blue litmus paper (red = acid)</a:t>
            </a:r>
          </a:p>
          <a:p>
            <a:pPr lvl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 litmus paper (blue = basic)</a:t>
            </a:r>
          </a:p>
          <a:p>
            <a:pPr lvl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paper (multi-colored)</a:t>
            </a:r>
          </a:p>
          <a:p>
            <a:pPr lvl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 meter (7 is neutral, &lt;7 acid, &gt;7 base)</a:t>
            </a:r>
          </a:p>
          <a:p>
            <a:pPr lvl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Universal indicator (multi-colored)</a:t>
            </a:r>
          </a:p>
          <a:p>
            <a:pPr lvl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Indicators like phenolphthalein</a:t>
            </a:r>
          </a:p>
          <a:p>
            <a:pPr lvl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Natural indicators like red cabbage, radishes</a:t>
            </a:r>
          </a:p>
        </p:txBody>
      </p:sp>
      <p:pic>
        <p:nvPicPr>
          <p:cNvPr id="4" name="Picture 4" descr="lit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29" y="37407"/>
            <a:ext cx="3276600" cy="236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 descr="ph-paper-0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44" y="2400531"/>
            <a:ext cx="223045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033" y="4305531"/>
            <a:ext cx="1802828" cy="259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162800" cy="1143000"/>
          </a:xfrm>
          <a:solidFill>
            <a:schemeClr val="bg2">
              <a:lumMod val="75000"/>
            </a:schemeClr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    ACID-BASE REACTIONS</a:t>
            </a:r>
            <a:br>
              <a:rPr lang="en-US" alt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</a:br>
            <a:r>
              <a:rPr lang="en-US" alt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             Titrations</a:t>
            </a:r>
            <a:endParaRPr lang="en-US" altLang="en-US" sz="4400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5562600"/>
          </a:xfrm>
          <a:effectLst/>
        </p:spPr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r>
              <a:rPr lang="en-US" altLang="en-US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altLang="en-US" sz="4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HCl</a:t>
            </a:r>
            <a:r>
              <a:rPr lang="en-US" altLang="en-US" sz="4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6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en-US" sz="4600" b="1" baseline="-25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aq</a:t>
            </a:r>
            <a:r>
              <a:rPr lang="en-US" altLang="en-US" sz="46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en-US" altLang="en-US" sz="4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en-US" altLang="en-US" sz="4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NaOH</a:t>
            </a:r>
            <a:r>
              <a:rPr lang="en-US" altLang="en-US" sz="4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6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en-US" sz="4600" b="1" baseline="-250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aq</a:t>
            </a:r>
            <a:r>
              <a:rPr lang="en-US" altLang="en-US" sz="46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 </a:t>
            </a:r>
            <a:r>
              <a:rPr lang="en-US" altLang="en-US" sz="4600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n-US" altLang="en-US" sz="4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sz="4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NaCl</a:t>
            </a:r>
            <a:r>
              <a:rPr lang="en-US" altLang="en-US" sz="4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600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en-US" sz="4600" b="1" baseline="-25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aq</a:t>
            </a:r>
            <a:r>
              <a:rPr lang="en-US" altLang="en-US" sz="4600" b="1" baseline="-25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 </a:t>
            </a:r>
            <a:r>
              <a:rPr lang="en-US" altLang="en-US" sz="4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+  </a:t>
            </a:r>
            <a:r>
              <a:rPr lang="en-US" altLang="en-US" sz="4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46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4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 </a:t>
            </a:r>
            <a:r>
              <a:rPr lang="en-US" altLang="en-US" sz="46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(l)</a:t>
            </a:r>
            <a:endParaRPr lang="en-US" altLang="en-US" sz="4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  <a:defRPr/>
            </a:pPr>
            <a:r>
              <a:rPr lang="en-US" altLang="en-US" sz="51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en-US" sz="5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acid</a:t>
            </a:r>
            <a:r>
              <a:rPr lang="en-US" altLang="en-US" sz="51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</a:t>
            </a:r>
            <a:r>
              <a:rPr lang="en-US" altLang="en-US" sz="5100" dirty="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base</a:t>
            </a:r>
            <a:endParaRPr lang="en-US" altLang="en-US" sz="4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altLang="en-US" sz="5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We can carry out this neutralization       reaction using </a:t>
            </a:r>
            <a:r>
              <a:rPr lang="en-US" altLang="en-US" sz="7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TITRATION</a:t>
            </a:r>
            <a:r>
              <a:rPr lang="en-US" altLang="en-US" sz="7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altLang="en-US" sz="4600" b="1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5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This will allow us to determine the unknown </a:t>
            </a:r>
            <a:r>
              <a:rPr lang="en-US" altLang="en-US" sz="52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concentration</a:t>
            </a:r>
            <a:r>
              <a:rPr lang="en-US" altLang="en-US" sz="5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of an acid or base ([H</a:t>
            </a:r>
            <a:r>
              <a:rPr lang="en-US" altLang="en-US" sz="5200" b="1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r>
              <a:rPr lang="en-US" altLang="en-US" sz="5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] or [OH</a:t>
            </a:r>
            <a:r>
              <a:rPr lang="en-US" altLang="en-US" sz="5200" b="1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altLang="en-US" sz="5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])</a:t>
            </a:r>
            <a:endParaRPr lang="en-US" altLang="en-US" sz="4100" dirty="0" smtClean="0"/>
          </a:p>
          <a:p>
            <a:pPr>
              <a:buFontTx/>
              <a:buNone/>
              <a:defRPr/>
            </a:pPr>
            <a:r>
              <a:rPr lang="en-US" altLang="en-US" sz="2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5868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162800" cy="1143000"/>
          </a:xfrm>
          <a:solidFill>
            <a:schemeClr val="bg2">
              <a:lumMod val="75000"/>
            </a:schemeClr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    ACID-BASE REACTIONS</a:t>
            </a:r>
            <a:br>
              <a:rPr lang="en-US" alt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</a:br>
            <a:r>
              <a:rPr lang="en-US" alt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             Titrations</a:t>
            </a:r>
            <a:endParaRPr lang="en-US" altLang="en-US" sz="4400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5562600"/>
          </a:xfrm>
          <a:effectLst/>
        </p:spPr>
        <p:txBody>
          <a:bodyPr>
            <a:normAutofit/>
          </a:bodyPr>
          <a:lstStyle/>
          <a:p>
            <a:pPr>
              <a:buNone/>
              <a:defRPr/>
            </a:pPr>
            <a:endParaRPr lang="en-US" altLang="en-US" sz="5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None/>
              <a:defRPr/>
            </a:pPr>
            <a:endParaRPr lang="en-US" altLang="en-US" sz="52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None/>
              <a:defRPr/>
            </a:pPr>
            <a:endParaRPr lang="en-US" altLang="en-US" sz="5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lvl="1" indent="0">
              <a:buNone/>
              <a:defRPr/>
            </a:pPr>
            <a:r>
              <a:rPr lang="en-US" altLang="en-US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At </a:t>
            </a:r>
            <a:r>
              <a:rPr lang="en-US" altLang="en-US" sz="4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the end of a titration reaction</a:t>
            </a:r>
          </a:p>
          <a:p>
            <a:pPr marL="457200" lvl="1" indent="0">
              <a:buNone/>
              <a:defRPr/>
            </a:pPr>
            <a:r>
              <a:rPr lang="en-US" altLang="en-US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Moles of acid = moles of base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63770"/>
            <a:ext cx="3276600" cy="36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76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16" y="1897801"/>
            <a:ext cx="8278329" cy="495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531993" y="143475"/>
            <a:ext cx="844974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AFD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Titration is used to determine the </a:t>
            </a:r>
          </a:p>
          <a:p>
            <a:pPr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Concentration of OH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-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(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or H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 ion in </a:t>
            </a:r>
          </a:p>
          <a:p>
            <a:pPr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solution 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eing analyzed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4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-30770"/>
            <a:ext cx="7429499" cy="1478570"/>
          </a:xfrm>
        </p:spPr>
        <p:txBody>
          <a:bodyPr/>
          <a:lstStyle/>
          <a:p>
            <a:r>
              <a:rPr lang="en-US" b="1" dirty="0" smtClean="0">
                <a:latin typeface="Comic Sans MS" panose="030F0702030302020204" pitchFamily="66" charset="0"/>
              </a:rPr>
              <a:t>Titration Calculations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143000"/>
            <a:ext cx="8610599" cy="556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For titrations using </a:t>
            </a:r>
            <a:r>
              <a:rPr lang="en-US" sz="4000" dirty="0" err="1" smtClean="0">
                <a:latin typeface="Comic Sans MS" panose="030F0702030302020204" pitchFamily="66" charset="0"/>
              </a:rPr>
              <a:t>HCl</a:t>
            </a:r>
            <a:r>
              <a:rPr lang="en-US" sz="4000" dirty="0" smtClean="0">
                <a:latin typeface="Comic Sans MS" panose="030F0702030302020204" pitchFamily="66" charset="0"/>
              </a:rPr>
              <a:t> and </a:t>
            </a:r>
            <a:r>
              <a:rPr lang="en-US" sz="4000" dirty="0" err="1" smtClean="0">
                <a:latin typeface="Comic Sans MS" panose="030F0702030302020204" pitchFamily="66" charset="0"/>
              </a:rPr>
              <a:t>NaOH</a:t>
            </a:r>
            <a:r>
              <a:rPr lang="en-US" sz="4000" dirty="0" smtClean="0">
                <a:latin typeface="Comic Sans MS" panose="030F0702030302020204" pitchFamily="66" charset="0"/>
              </a:rPr>
              <a:t>, we can simply use the dilution formula to do our calculations (because there is one H</a:t>
            </a:r>
            <a:r>
              <a:rPr lang="en-US" sz="4000" baseline="30000" dirty="0" smtClean="0">
                <a:latin typeface="Comic Sans MS" panose="030F0702030302020204" pitchFamily="66" charset="0"/>
              </a:rPr>
              <a:t>+</a:t>
            </a:r>
            <a:r>
              <a:rPr lang="en-US" sz="4000" dirty="0" smtClean="0">
                <a:latin typeface="Comic Sans MS" panose="030F0702030302020204" pitchFamily="66" charset="0"/>
              </a:rPr>
              <a:t> for every one OH</a:t>
            </a:r>
            <a:r>
              <a:rPr lang="en-US" sz="4000" baseline="30000" dirty="0" smtClean="0">
                <a:latin typeface="Comic Sans MS" panose="030F0702030302020204" pitchFamily="66" charset="0"/>
              </a:rPr>
              <a:t>-</a:t>
            </a:r>
            <a:r>
              <a:rPr lang="en-US" sz="4000" dirty="0" smtClean="0"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              M</a:t>
            </a:r>
            <a:r>
              <a:rPr lang="en-US" sz="4000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4000" dirty="0" smtClean="0">
                <a:latin typeface="Comic Sans MS" panose="030F0702030302020204" pitchFamily="66" charset="0"/>
              </a:rPr>
              <a:t>V</a:t>
            </a:r>
            <a:r>
              <a:rPr lang="en-US" sz="4000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4000" dirty="0" smtClean="0">
                <a:latin typeface="Comic Sans MS" panose="030F0702030302020204" pitchFamily="66" charset="0"/>
              </a:rPr>
              <a:t> = M</a:t>
            </a:r>
            <a:r>
              <a:rPr lang="en-US" sz="4000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4000" dirty="0" smtClean="0">
                <a:latin typeface="Comic Sans MS" panose="030F0702030302020204" pitchFamily="66" charset="0"/>
              </a:rPr>
              <a:t>V</a:t>
            </a:r>
            <a:r>
              <a:rPr lang="en-US" sz="4000" baseline="-25000" dirty="0" smtClean="0">
                <a:latin typeface="Comic Sans MS" panose="030F0702030302020204" pitchFamily="66" charset="0"/>
              </a:rPr>
              <a:t>2</a:t>
            </a:r>
            <a:endParaRPr lang="en-US" sz="4000" dirty="0" smtClean="0">
              <a:latin typeface="Comic Sans MS" panose="030F0702030302020204" pitchFamily="66" charset="0"/>
            </a:endParaRP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5752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-30770"/>
            <a:ext cx="7429499" cy="1478570"/>
          </a:xfrm>
        </p:spPr>
        <p:txBody>
          <a:bodyPr/>
          <a:lstStyle/>
          <a:p>
            <a:r>
              <a:rPr lang="en-US" b="1" dirty="0" smtClean="0">
                <a:latin typeface="Comic Sans MS" panose="030F0702030302020204" pitchFamily="66" charset="0"/>
              </a:rPr>
              <a:t>Titration Calculations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143000"/>
            <a:ext cx="8610599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omic Sans MS" panose="030F0702030302020204" pitchFamily="66" charset="0"/>
              </a:rPr>
              <a:t>Example</a:t>
            </a:r>
            <a:r>
              <a:rPr lang="en-US" sz="3600" dirty="0">
                <a:latin typeface="Comic Sans MS" panose="030F0702030302020204" pitchFamily="66" charset="0"/>
              </a:rPr>
              <a:t>: </a:t>
            </a:r>
            <a:r>
              <a:rPr lang="en-US" sz="3600" dirty="0" smtClean="0">
                <a:latin typeface="Comic Sans MS" panose="030F0702030302020204" pitchFamily="66" charset="0"/>
              </a:rPr>
              <a:t>Determine the volume of .0100M </a:t>
            </a:r>
            <a:r>
              <a:rPr lang="en-US" sz="3600" dirty="0" err="1" smtClean="0">
                <a:latin typeface="Comic Sans MS" panose="030F0702030302020204" pitchFamily="66" charset="0"/>
              </a:rPr>
              <a:t>NaOH</a:t>
            </a:r>
            <a:r>
              <a:rPr lang="en-US" sz="3600" dirty="0" smtClean="0">
                <a:latin typeface="Comic Sans MS" panose="030F0702030302020204" pitchFamily="66" charset="0"/>
              </a:rPr>
              <a:t> needed to titrate 20.0mL </a:t>
            </a:r>
            <a:r>
              <a:rPr lang="en-US" sz="3600" dirty="0">
                <a:latin typeface="Comic Sans MS" panose="030F0702030302020204" pitchFamily="66" charset="0"/>
              </a:rPr>
              <a:t>of </a:t>
            </a:r>
            <a:r>
              <a:rPr lang="en-US" sz="3600" dirty="0" smtClean="0">
                <a:latin typeface="Comic Sans MS" panose="030F0702030302020204" pitchFamily="66" charset="0"/>
              </a:rPr>
              <a:t>0.400M </a:t>
            </a:r>
            <a:r>
              <a:rPr lang="en-US" sz="3600" dirty="0" err="1" smtClean="0">
                <a:latin typeface="Comic Sans MS" panose="030F0702030302020204" pitchFamily="66" charset="0"/>
              </a:rPr>
              <a:t>HCl</a:t>
            </a:r>
            <a:r>
              <a:rPr lang="en-US" sz="3600" dirty="0" smtClean="0">
                <a:latin typeface="Comic Sans MS" panose="030F0702030302020204" pitchFamily="66" charset="0"/>
              </a:rPr>
              <a:t>?</a:t>
            </a:r>
            <a:endParaRPr lang="en-US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		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282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-30770"/>
            <a:ext cx="7429499" cy="1478570"/>
          </a:xfrm>
        </p:spPr>
        <p:txBody>
          <a:bodyPr/>
          <a:lstStyle/>
          <a:p>
            <a:r>
              <a:rPr lang="en-US" b="1" dirty="0" smtClean="0">
                <a:latin typeface="Comic Sans MS" panose="030F0702030302020204" pitchFamily="66" charset="0"/>
              </a:rPr>
              <a:t>Titration Calculations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143000"/>
            <a:ext cx="8610599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omic Sans MS" panose="030F0702030302020204" pitchFamily="66" charset="0"/>
              </a:rPr>
              <a:t>Example</a:t>
            </a:r>
            <a:r>
              <a:rPr lang="en-US" sz="3600" dirty="0">
                <a:latin typeface="Comic Sans MS" panose="030F0702030302020204" pitchFamily="66" charset="0"/>
              </a:rPr>
              <a:t>: </a:t>
            </a:r>
            <a:r>
              <a:rPr lang="en-US" sz="3600" dirty="0" smtClean="0">
                <a:latin typeface="Comic Sans MS" panose="030F0702030302020204" pitchFamily="66" charset="0"/>
              </a:rPr>
              <a:t>What is the concentration of </a:t>
            </a:r>
            <a:r>
              <a:rPr lang="en-US" sz="3600" dirty="0" err="1" smtClean="0">
                <a:latin typeface="Comic Sans MS" panose="030F0702030302020204" pitchFamily="66" charset="0"/>
              </a:rPr>
              <a:t>HCl</a:t>
            </a:r>
            <a:r>
              <a:rPr lang="en-US" sz="3600" dirty="0" smtClean="0">
                <a:latin typeface="Comic Sans MS" panose="030F0702030302020204" pitchFamily="66" charset="0"/>
              </a:rPr>
              <a:t> if 34.5 mL of .0500M </a:t>
            </a:r>
            <a:r>
              <a:rPr lang="en-US" sz="3600" dirty="0" err="1" smtClean="0">
                <a:latin typeface="Comic Sans MS" panose="030F0702030302020204" pitchFamily="66" charset="0"/>
              </a:rPr>
              <a:t>NaOH</a:t>
            </a:r>
            <a:r>
              <a:rPr lang="en-US" sz="3600" dirty="0" smtClean="0">
                <a:latin typeface="Comic Sans MS" panose="030F0702030302020204" pitchFamily="66" charset="0"/>
              </a:rPr>
              <a:t> is required to titrate 50.0mL </a:t>
            </a:r>
            <a:r>
              <a:rPr lang="en-US" sz="3600" dirty="0">
                <a:latin typeface="Comic Sans MS" panose="030F0702030302020204" pitchFamily="66" charset="0"/>
              </a:rPr>
              <a:t>of </a:t>
            </a:r>
            <a:r>
              <a:rPr lang="en-US" sz="3600" dirty="0" smtClean="0">
                <a:latin typeface="Comic Sans MS" panose="030F0702030302020204" pitchFamily="66" charset="0"/>
              </a:rPr>
              <a:t>the </a:t>
            </a:r>
            <a:r>
              <a:rPr lang="en-US" sz="3600" dirty="0" err="1" smtClean="0">
                <a:latin typeface="Comic Sans MS" panose="030F0702030302020204" pitchFamily="66" charset="0"/>
              </a:rPr>
              <a:t>HCl</a:t>
            </a:r>
            <a:r>
              <a:rPr lang="en-US" sz="3600" dirty="0" smtClean="0">
                <a:latin typeface="Comic Sans MS" panose="030F0702030302020204" pitchFamily="66" charset="0"/>
              </a:rPr>
              <a:t> solution?</a:t>
            </a:r>
            <a:endParaRPr lang="en-US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		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1510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Acids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7724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Acids react with metals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Acids will “eat away” at metals such as magnesium zinc, and iron.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This property is described as being </a:t>
            </a:r>
            <a:r>
              <a:rPr lang="en-US" altLang="en-US" dirty="0" smtClean="0"/>
              <a:t>corrosive</a:t>
            </a:r>
          </a:p>
          <a:p>
            <a:pPr lvl="2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Acids react with carbonates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Carbonate ions (CO</a:t>
            </a:r>
            <a:r>
              <a:rPr lang="en-US" altLang="en-US" baseline="-24000" dirty="0"/>
              <a:t>3</a:t>
            </a:r>
            <a:r>
              <a:rPr lang="en-US" altLang="en-US" baseline="36000" dirty="0"/>
              <a:t>2-</a:t>
            </a:r>
            <a:r>
              <a:rPr lang="en-US" altLang="en-US" dirty="0"/>
              <a:t>) have a negative charge and when acids react with them Carbon Dioxide gas is produced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An example would be the reaction of Hydrochloric Acid (</a:t>
            </a:r>
            <a:r>
              <a:rPr lang="en-US" altLang="en-US" dirty="0" err="1"/>
              <a:t>HCl</a:t>
            </a:r>
            <a:r>
              <a:rPr lang="en-US" altLang="en-US" dirty="0"/>
              <a:t>) with Limestone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2680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Uses of Acids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7772400" cy="3962400"/>
          </a:xfrm>
        </p:spPr>
        <p:txBody>
          <a:bodyPr/>
          <a:lstStyle/>
          <a:p>
            <a:r>
              <a:rPr lang="en-US" altLang="en-US" dirty="0"/>
              <a:t>Acids are used in a variety of ways every day:</a:t>
            </a:r>
          </a:p>
          <a:p>
            <a:pPr lvl="1"/>
            <a:r>
              <a:rPr lang="en-US" altLang="en-US" dirty="0"/>
              <a:t>Many of the foods we eat contain acids</a:t>
            </a:r>
          </a:p>
          <a:p>
            <a:pPr lvl="1"/>
            <a:r>
              <a:rPr lang="en-US" altLang="en-US" dirty="0"/>
              <a:t>Acids are often used in cleaning supplies</a:t>
            </a:r>
          </a:p>
          <a:p>
            <a:pPr lvl="1"/>
            <a:r>
              <a:rPr lang="en-US" altLang="en-US" dirty="0"/>
              <a:t>Acids in your stomach allow you to digest food</a:t>
            </a:r>
          </a:p>
          <a:p>
            <a:pPr lvl="1"/>
            <a:r>
              <a:rPr lang="en-US" altLang="en-US" dirty="0"/>
              <a:t>Lactic acid in your muscles causes fatigue</a:t>
            </a:r>
          </a:p>
          <a:p>
            <a:pPr lvl="1"/>
            <a:r>
              <a:rPr lang="en-US" altLang="en-US" dirty="0"/>
              <a:t>Acids are used in lawn care products</a:t>
            </a:r>
          </a:p>
        </p:txBody>
      </p:sp>
    </p:spTree>
    <p:extLst>
      <p:ext uri="{BB962C8B-B14F-4D97-AF65-F5344CB8AC3E}">
        <p14:creationId xmlns:p14="http://schemas.microsoft.com/office/powerpoint/2010/main" val="1972094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Some Common Acids</a:t>
            </a:r>
            <a:endParaRPr lang="en-US" altLang="en-US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057400"/>
            <a:ext cx="41148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cs typeface="Arial" panose="020B0604020202020204" pitchFamily="34" charset="0"/>
              </a:rPr>
              <a:t>Vinegar</a:t>
            </a:r>
            <a:endParaRPr lang="en-US" altLang="en-US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cs typeface="Arial" panose="020B0604020202020204" pitchFamily="34" charset="0"/>
              </a:rPr>
              <a:t>Citrus fruits (lemons</a:t>
            </a:r>
            <a:r>
              <a:rPr lang="en-US" altLang="en-US" dirty="0">
                <a:cs typeface="Arial" panose="020B0604020202020204" pitchFamily="34" charset="0"/>
              </a:rPr>
              <a:t>, limes, &amp; </a:t>
            </a:r>
            <a:r>
              <a:rPr lang="en-US" altLang="en-US" dirty="0" smtClean="0">
                <a:cs typeface="Arial" panose="020B0604020202020204" pitchFamily="34" charset="0"/>
              </a:rPr>
              <a:t>oranges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Ascorbic </a:t>
            </a:r>
            <a:r>
              <a:rPr lang="en-US" altLang="en-US" dirty="0"/>
              <a:t>acid = Vitamin C which your body needs to function.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cs typeface="Arial" panose="020B0604020202020204" pitchFamily="34" charset="0"/>
              </a:rPr>
              <a:t>Car </a:t>
            </a:r>
            <a:r>
              <a:rPr lang="en-US" altLang="en-US" dirty="0">
                <a:cs typeface="Arial" panose="020B0604020202020204" pitchFamily="34" charset="0"/>
              </a:rPr>
              <a:t>batteries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</p:txBody>
      </p:sp>
      <p:pic>
        <p:nvPicPr>
          <p:cNvPr id="30728" name="Picture 8" descr="http://www.mhhe.com/physsci/chemistry/chang7/esp/folder_structure/cr/m3/s3/assets/images/crm3s3_1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9044" r="52000"/>
          <a:stretch>
            <a:fillRect/>
          </a:stretch>
        </p:blipFill>
        <p:spPr>
          <a:xfrm>
            <a:off x="990600" y="1981200"/>
            <a:ext cx="2968625" cy="4495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a base?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752600"/>
            <a:ext cx="4419600" cy="3352800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base is a solution that has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OH-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ions. </a:t>
            </a: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base is any substance that produces Hydroxide Ions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(OH</a:t>
            </a:r>
            <a:r>
              <a:rPr lang="en-US" altLang="en-US" sz="2400" baseline="4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in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word for base is alkali.</a:t>
            </a:r>
          </a:p>
          <a:p>
            <a:r>
              <a:rPr lang="en-US" altLang="en-US" dirty="0" smtClean="0">
                <a:cs typeface="Arial" panose="020B0604020202020204" pitchFamily="34" charset="0"/>
              </a:rPr>
              <a:t>Examples of Bases: </a:t>
            </a:r>
            <a:r>
              <a:rPr lang="en-US" altLang="en-US" dirty="0" err="1" smtClean="0">
                <a:cs typeface="Arial" panose="020B0604020202020204" pitchFamily="34" charset="0"/>
              </a:rPr>
              <a:t>NaOH</a:t>
            </a:r>
            <a:r>
              <a:rPr lang="en-US" altLang="en-US" dirty="0" smtClean="0">
                <a:cs typeface="Arial" panose="020B0604020202020204" pitchFamily="34" charset="0"/>
              </a:rPr>
              <a:t> (Na</a:t>
            </a:r>
            <a:r>
              <a:rPr lang="en-US" altLang="en-US" baseline="30000" dirty="0" smtClean="0">
                <a:cs typeface="Arial" panose="020B0604020202020204" pitchFamily="34" charset="0"/>
              </a:rPr>
              <a:t>+</a:t>
            </a:r>
            <a:r>
              <a:rPr lang="en-US" altLang="en-US" dirty="0" smtClean="0">
                <a:cs typeface="Arial" panose="020B0604020202020204" pitchFamily="34" charset="0"/>
              </a:rPr>
              <a:t> and OH</a:t>
            </a:r>
            <a:r>
              <a:rPr lang="en-US" altLang="en-US" baseline="30000" dirty="0" smtClean="0">
                <a:cs typeface="Arial" panose="020B0604020202020204" pitchFamily="34" charset="0"/>
              </a:rPr>
              <a:t>-</a:t>
            </a:r>
            <a:r>
              <a:rPr lang="en-US" altLang="en-US" dirty="0" smtClean="0">
                <a:cs typeface="Arial" panose="020B0604020202020204" pitchFamily="34" charset="0"/>
              </a:rPr>
              <a:t>), Ca(OH)</a:t>
            </a:r>
            <a:r>
              <a:rPr lang="en-US" altLang="en-US" baseline="-25000" dirty="0" smtClean="0">
                <a:cs typeface="Arial" panose="020B0604020202020204" pitchFamily="34" charset="0"/>
              </a:rPr>
              <a:t>2</a:t>
            </a:r>
            <a:r>
              <a:rPr lang="en-US" altLang="en-US" dirty="0" smtClean="0">
                <a:cs typeface="Arial" panose="020B0604020202020204" pitchFamily="34" charset="0"/>
              </a:rPr>
              <a:t> (Ca</a:t>
            </a:r>
            <a:r>
              <a:rPr lang="en-US" altLang="en-US" baseline="30000" dirty="0" smtClean="0">
                <a:cs typeface="Arial" panose="020B0604020202020204" pitchFamily="34" charset="0"/>
              </a:rPr>
              <a:t>+2</a:t>
            </a:r>
            <a:r>
              <a:rPr lang="en-US" altLang="en-US" dirty="0" smtClean="0">
                <a:cs typeface="Arial" panose="020B0604020202020204" pitchFamily="34" charset="0"/>
              </a:rPr>
              <a:t> and OH</a:t>
            </a:r>
            <a:r>
              <a:rPr lang="en-US" altLang="en-US" baseline="30000" dirty="0" smtClean="0">
                <a:cs typeface="Arial" panose="020B0604020202020204" pitchFamily="34" charset="0"/>
              </a:rPr>
              <a:t>-</a:t>
            </a:r>
            <a:r>
              <a:rPr lang="en-US" altLang="en-US" dirty="0" smtClean="0">
                <a:cs typeface="Arial" panose="020B0604020202020204" pitchFamily="34" charset="0"/>
              </a:rPr>
              <a:t>) </a:t>
            </a:r>
            <a:endParaRPr lang="en-US" altLang="en-US" dirty="0">
              <a:cs typeface="Arial" panose="020B0604020202020204" pitchFamily="34" charset="0"/>
            </a:endParaRPr>
          </a:p>
          <a:p>
            <a:endParaRPr lang="en-US" altLang="en-US" dirty="0"/>
          </a:p>
        </p:txBody>
      </p:sp>
      <p:pic>
        <p:nvPicPr>
          <p:cNvPr id="31751" name="Picture 7" descr="http://www.micmacindia.com/soap/Images/Soap_Sample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38400"/>
            <a:ext cx="3810000" cy="21637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cience Fair Project">
  <a:themeElements>
    <a:clrScheme name="Science Fair Project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Science Fair Projec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Science Fair Project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 Fair Project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 Fair Project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 Fair Project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 Fair Project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 Fair Project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 Fair Project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 Fair Project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 Fair Project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 Fair Project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Settings\gbaker\Application Data\Microsoft\Templates\Science Fair Project.pot</Template>
  <TotalTime>9142</TotalTime>
  <Words>2086</Words>
  <Application>Microsoft Office PowerPoint</Application>
  <PresentationFormat>On-screen Show (4:3)</PresentationFormat>
  <Paragraphs>334</Paragraphs>
  <Slides>56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72" baseType="lpstr">
      <vt:lpstr>Arial</vt:lpstr>
      <vt:lpstr>Comic Sans MS</vt:lpstr>
      <vt:lpstr>Courier New</vt:lpstr>
      <vt:lpstr>Mangal</vt:lpstr>
      <vt:lpstr>Symbol</vt:lpstr>
      <vt:lpstr>Times</vt:lpstr>
      <vt:lpstr>Times New Roman</vt:lpstr>
      <vt:lpstr>Trebuchet MS</vt:lpstr>
      <vt:lpstr>Tw Cen MT</vt:lpstr>
      <vt:lpstr>Verdana</vt:lpstr>
      <vt:lpstr>Wingdings</vt:lpstr>
      <vt:lpstr>Science Fair Project</vt:lpstr>
      <vt:lpstr>Circuit</vt:lpstr>
      <vt:lpstr>Document</vt:lpstr>
      <vt:lpstr>Microsoft ClipArt Gallery</vt:lpstr>
      <vt:lpstr>Clip</vt:lpstr>
      <vt:lpstr>Acids &amp; Bases</vt:lpstr>
      <vt:lpstr>What is an acid?</vt:lpstr>
      <vt:lpstr>Examples of Acids</vt:lpstr>
      <vt:lpstr>Properties of an Acid</vt:lpstr>
      <vt:lpstr>Properties of Acids</vt:lpstr>
      <vt:lpstr>Properties of Acids</vt:lpstr>
      <vt:lpstr>Uses of Acids</vt:lpstr>
      <vt:lpstr>Some Common Acids</vt:lpstr>
      <vt:lpstr>What is a base?</vt:lpstr>
      <vt:lpstr>Examples of Bases</vt:lpstr>
      <vt:lpstr>Properties of a Base</vt:lpstr>
      <vt:lpstr>Properties of Bases</vt:lpstr>
      <vt:lpstr>Properties of Bases</vt:lpstr>
      <vt:lpstr>Uses of Bases</vt:lpstr>
      <vt:lpstr>Uses of Bases</vt:lpstr>
      <vt:lpstr>Measuring the Strength of Acids and Bases</vt:lpstr>
      <vt:lpstr>pH Scale </vt:lpstr>
      <vt:lpstr>pH Scale</vt:lpstr>
      <vt:lpstr>The pH scale…</vt:lpstr>
      <vt:lpstr>What happens when Acids and bases React with each other?</vt:lpstr>
      <vt:lpstr>Acid – Base reactions</vt:lpstr>
      <vt:lpstr>     Acid Nomenclature</vt:lpstr>
      <vt:lpstr>    Acid Nomenclature</vt:lpstr>
      <vt:lpstr>          Name ‘Em!</vt:lpstr>
      <vt:lpstr>Acids and Bases Can Be Defined in Multiple Ways</vt:lpstr>
      <vt:lpstr>Strong vs. Weak</vt:lpstr>
      <vt:lpstr>Examples that you need to know…</vt:lpstr>
      <vt:lpstr>Ionizable Hydrogen</vt:lpstr>
      <vt:lpstr>Another definition: </vt:lpstr>
      <vt:lpstr>Conjugate Acid-Base Pairs</vt:lpstr>
      <vt:lpstr>LEWIS Acid</vt:lpstr>
      <vt:lpstr>What is a logarithm</vt:lpstr>
      <vt:lpstr>What are logarithms?</vt:lpstr>
      <vt:lpstr>PowerPoint Presentation</vt:lpstr>
      <vt:lpstr>          Calculating the pH or pOH</vt:lpstr>
      <vt:lpstr>pH</vt:lpstr>
      <vt:lpstr>PowerPoint Presentation</vt:lpstr>
      <vt:lpstr>                Try These!</vt:lpstr>
      <vt:lpstr>                Try These!</vt:lpstr>
      <vt:lpstr> Calculating the pOH or pH when you KNow the other One</vt:lpstr>
      <vt:lpstr> pH and pOH calculations    Solving for [H+] and [OH-]</vt:lpstr>
      <vt:lpstr> pOH calculations –    Solving for [OH-]</vt:lpstr>
      <vt:lpstr>PowerPoint Presentation</vt:lpstr>
      <vt:lpstr>PowerPoint Presentation</vt:lpstr>
      <vt:lpstr>    [H+], [OH-] anD kw  </vt:lpstr>
      <vt:lpstr>PowerPoint Presentation</vt:lpstr>
      <vt:lpstr>PowerPoint Presentation</vt:lpstr>
      <vt:lpstr>PowerPoint Presentation</vt:lpstr>
      <vt:lpstr>PowerPoint Presentation</vt:lpstr>
      <vt:lpstr>pH testing</vt:lpstr>
      <vt:lpstr>     ACID-BASE REACTIONS               Titrations</vt:lpstr>
      <vt:lpstr>     ACID-BASE REACTIONS               Titrations</vt:lpstr>
      <vt:lpstr>PowerPoint Presentation</vt:lpstr>
      <vt:lpstr>Titration Calculations</vt:lpstr>
      <vt:lpstr>Titration Calculations</vt:lpstr>
      <vt:lpstr>Titration Calculations</vt:lpstr>
    </vt:vector>
  </TitlesOfParts>
  <Manager/>
  <Company>Casa Grande Elementary School District #4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Acids &amp; Bases</dc:title>
  <dc:subject/>
  <dc:creator>Casa Grande</dc:creator>
  <cp:keywords/>
  <dc:description/>
  <cp:lastModifiedBy>John, Linda</cp:lastModifiedBy>
  <cp:revision>75</cp:revision>
  <cp:lastPrinted>1601-01-01T00:00:00Z</cp:lastPrinted>
  <dcterms:created xsi:type="dcterms:W3CDTF">2009-01-15T15:17:27Z</dcterms:created>
  <dcterms:modified xsi:type="dcterms:W3CDTF">2018-04-23T12:11:24Z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TC010183731033</vt:lpwstr>
  </property>
</Properties>
</file>